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9144000" cy="5143500" type="screen16x9"/>
  <p:notesSz cx="6858000" cy="9144000"/>
  <p:embeddedFontLst>
    <p:embeddedFont>
      <p:font typeface="Kanit" panose="020B0604020202020204" charset="-34"/>
      <p:regular r:id="rId15"/>
      <p:bold r:id="rId16"/>
      <p:italic r:id="rId17"/>
      <p:boldItalic r:id="rId18"/>
    </p:embeddedFont>
    <p:embeddedFont>
      <p:font typeface="Kanit Black" panose="020B0604020202020204" charset="-34"/>
      <p:bold r:id="rId19"/>
      <p:boldItalic r:id="rId20"/>
    </p:embeddedFont>
    <p:embeddedFont>
      <p:font typeface="Kanit Medium" panose="020B0604020202020204" charset="-34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mEQKyiYVv8SvaZvHyWwF2XSva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33389-BDA8-41FD-950F-EAA437515826}">
  <a:tblStyle styleId="{2A533389-BDA8-41FD-950F-EAA43751582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4fba7df4f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4fba7df4f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74294745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2c74294745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6"/>
          <p:cNvSpPr txBox="1">
            <a:spLocks noGrp="1"/>
          </p:cNvSpPr>
          <p:nvPr>
            <p:ph type="ctrTitle"/>
          </p:nvPr>
        </p:nvSpPr>
        <p:spPr>
          <a:xfrm>
            <a:off x="715125" y="719125"/>
            <a:ext cx="4608300" cy="2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subTitle" idx="1"/>
          </p:nvPr>
        </p:nvSpPr>
        <p:spPr>
          <a:xfrm>
            <a:off x="715100" y="2865000"/>
            <a:ext cx="25818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46"/>
          <p:cNvPicPr preferRelativeResize="0"/>
          <p:nvPr/>
        </p:nvPicPr>
        <p:blipFill rotWithShape="1">
          <a:blip r:embed="rId3">
            <a:alphaModFix/>
          </a:blip>
          <a:srcRect l="8506" t="25787" r="30427" b="49353"/>
          <a:stretch/>
        </p:blipFill>
        <p:spPr>
          <a:xfrm rot="293805" flipH="1">
            <a:off x="-113100" y="3491905"/>
            <a:ext cx="9357149" cy="2142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6"/>
          <p:cNvSpPr>
            <a:spLocks noGrp="1"/>
          </p:cNvSpPr>
          <p:nvPr>
            <p:ph type="pic" idx="2"/>
          </p:nvPr>
        </p:nvSpPr>
        <p:spPr>
          <a:xfrm>
            <a:off x="5768925" y="0"/>
            <a:ext cx="3890700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5"/>
          <p:cNvPicPr preferRelativeResize="0"/>
          <p:nvPr/>
        </p:nvPicPr>
        <p:blipFill rotWithShape="1">
          <a:blip r:embed="rId2">
            <a:alphaModFix amt="80000"/>
          </a:blip>
          <a:srcRect l="18997" t="6460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5"/>
          <p:cNvPicPr preferRelativeResize="0"/>
          <p:nvPr/>
        </p:nvPicPr>
        <p:blipFill rotWithShape="1">
          <a:blip r:embed="rId3">
            <a:alphaModFix/>
          </a:blip>
          <a:srcRect l="65126" t="36226" r="5741" b="47037"/>
          <a:stretch/>
        </p:blipFill>
        <p:spPr>
          <a:xfrm rot="9">
            <a:off x="-3600" y="3922055"/>
            <a:ext cx="3779976" cy="122144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5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55"/>
          <p:cNvSpPr txBox="1">
            <a:spLocks noGrp="1"/>
          </p:cNvSpPr>
          <p:nvPr>
            <p:ph type="subTitle" idx="1"/>
          </p:nvPr>
        </p:nvSpPr>
        <p:spPr>
          <a:xfrm>
            <a:off x="715125" y="1901550"/>
            <a:ext cx="35667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subTitle" idx="2"/>
          </p:nvPr>
        </p:nvSpPr>
        <p:spPr>
          <a:xfrm>
            <a:off x="715125" y="1555850"/>
            <a:ext cx="3566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subTitle" idx="3"/>
          </p:nvPr>
        </p:nvSpPr>
        <p:spPr>
          <a:xfrm>
            <a:off x="4572000" y="1901550"/>
            <a:ext cx="35667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subTitle" idx="4"/>
          </p:nvPr>
        </p:nvSpPr>
        <p:spPr>
          <a:xfrm>
            <a:off x="4572000" y="1555850"/>
            <a:ext cx="3566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subTitle" idx="5"/>
          </p:nvPr>
        </p:nvSpPr>
        <p:spPr>
          <a:xfrm>
            <a:off x="715125" y="3267400"/>
            <a:ext cx="35667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subTitle" idx="6"/>
          </p:nvPr>
        </p:nvSpPr>
        <p:spPr>
          <a:xfrm>
            <a:off x="715125" y="2921700"/>
            <a:ext cx="3566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subTitle" idx="7"/>
          </p:nvPr>
        </p:nvSpPr>
        <p:spPr>
          <a:xfrm>
            <a:off x="4627775" y="3267400"/>
            <a:ext cx="35667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subTitle" idx="8"/>
          </p:nvPr>
        </p:nvSpPr>
        <p:spPr>
          <a:xfrm>
            <a:off x="4627775" y="2921700"/>
            <a:ext cx="3566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56"/>
          <p:cNvPicPr preferRelativeResize="0"/>
          <p:nvPr/>
        </p:nvPicPr>
        <p:blipFill rotWithShape="1">
          <a:blip r:embed="rId2">
            <a:alphaModFix amt="80000"/>
          </a:blip>
          <a:srcRect l="14983" t="15015" r="14991" b="15015"/>
          <a:stretch/>
        </p:blipFill>
        <p:spPr>
          <a:xfrm rot="10800000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6"/>
          <p:cNvPicPr preferRelativeResize="0"/>
          <p:nvPr/>
        </p:nvPicPr>
        <p:blipFill rotWithShape="1">
          <a:blip r:embed="rId3">
            <a:alphaModFix/>
          </a:blip>
          <a:srcRect l="57415" t="105649" r="25902" b="-32840"/>
          <a:stretch/>
        </p:blipFill>
        <p:spPr>
          <a:xfrm rot="-5399979">
            <a:off x="-68824" y="65229"/>
            <a:ext cx="1569850" cy="143939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6"/>
          <p:cNvSpPr txBox="1">
            <a:spLocks noGrp="1"/>
          </p:cNvSpPr>
          <p:nvPr>
            <p:ph type="title"/>
          </p:nvPr>
        </p:nvSpPr>
        <p:spPr>
          <a:xfrm>
            <a:off x="2093925" y="776950"/>
            <a:ext cx="4956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subTitle" idx="1"/>
          </p:nvPr>
        </p:nvSpPr>
        <p:spPr>
          <a:xfrm>
            <a:off x="2093925" y="1444600"/>
            <a:ext cx="49563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56"/>
          <p:cNvPicPr preferRelativeResize="0"/>
          <p:nvPr/>
        </p:nvPicPr>
        <p:blipFill rotWithShape="1">
          <a:blip r:embed="rId3">
            <a:alphaModFix/>
          </a:blip>
          <a:srcRect l="75517" t="46663" r="4109" b="36292"/>
          <a:stretch/>
        </p:blipFill>
        <p:spPr>
          <a:xfrm rot="-6" flipH="1">
            <a:off x="6177902" y="3747677"/>
            <a:ext cx="2966098" cy="139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6"/>
          <p:cNvSpPr txBox="1">
            <a:spLocks noGrp="1"/>
          </p:cNvSpPr>
          <p:nvPr>
            <p:ph type="title" idx="2"/>
          </p:nvPr>
        </p:nvSpPr>
        <p:spPr>
          <a:xfrm>
            <a:off x="2093925" y="2030629"/>
            <a:ext cx="4956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03" name="Google Shape;103;p56"/>
          <p:cNvSpPr txBox="1">
            <a:spLocks noGrp="1"/>
          </p:cNvSpPr>
          <p:nvPr>
            <p:ph type="subTitle" idx="3"/>
          </p:nvPr>
        </p:nvSpPr>
        <p:spPr>
          <a:xfrm>
            <a:off x="2093925" y="2698279"/>
            <a:ext cx="49563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6"/>
          <p:cNvSpPr txBox="1">
            <a:spLocks noGrp="1"/>
          </p:cNvSpPr>
          <p:nvPr>
            <p:ph type="title" idx="4"/>
          </p:nvPr>
        </p:nvSpPr>
        <p:spPr>
          <a:xfrm>
            <a:off x="2093925" y="3307100"/>
            <a:ext cx="4956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05" name="Google Shape;105;p56"/>
          <p:cNvSpPr txBox="1">
            <a:spLocks noGrp="1"/>
          </p:cNvSpPr>
          <p:nvPr>
            <p:ph type="subTitle" idx="5"/>
          </p:nvPr>
        </p:nvSpPr>
        <p:spPr>
          <a:xfrm>
            <a:off x="2093925" y="3974750"/>
            <a:ext cx="49563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7"/>
          <p:cNvPicPr preferRelativeResize="0"/>
          <p:nvPr/>
        </p:nvPicPr>
        <p:blipFill rotWithShape="1">
          <a:blip r:embed="rId2">
            <a:alphaModFix amt="80000"/>
          </a:blip>
          <a:srcRect l="12265" b="1226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7"/>
          <p:cNvPicPr preferRelativeResize="0"/>
          <p:nvPr/>
        </p:nvPicPr>
        <p:blipFill rotWithShape="1">
          <a:blip r:embed="rId3">
            <a:alphaModFix/>
          </a:blip>
          <a:srcRect l="22940" t="44804" r="24224" b="26157"/>
          <a:stretch/>
        </p:blipFill>
        <p:spPr>
          <a:xfrm rot="-9870444">
            <a:off x="-68576" y="3792861"/>
            <a:ext cx="8095474" cy="25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7"/>
          <p:cNvSpPr>
            <a:spLocks noGrp="1"/>
          </p:cNvSpPr>
          <p:nvPr>
            <p:ph type="pic" idx="2"/>
          </p:nvPr>
        </p:nvSpPr>
        <p:spPr>
          <a:xfrm flipH="1">
            <a:off x="-497825" y="0"/>
            <a:ext cx="4394100" cy="5143500"/>
          </a:xfrm>
          <a:prstGeom prst="parallelogram">
            <a:avLst>
              <a:gd name="adj" fmla="val 10634"/>
            </a:avLst>
          </a:prstGeom>
          <a:noFill/>
          <a:ln>
            <a:noFill/>
          </a:ln>
        </p:spPr>
      </p:sp>
      <p:sp>
        <p:nvSpPr>
          <p:cNvPr id="110" name="Google Shape;110;p57"/>
          <p:cNvSpPr txBox="1">
            <a:spLocks noGrp="1"/>
          </p:cNvSpPr>
          <p:nvPr>
            <p:ph type="title"/>
          </p:nvPr>
        </p:nvSpPr>
        <p:spPr>
          <a:xfrm>
            <a:off x="4784500" y="1877323"/>
            <a:ext cx="36444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11" name="Google Shape;111;p57"/>
          <p:cNvSpPr txBox="1">
            <a:spLocks noGrp="1"/>
          </p:cNvSpPr>
          <p:nvPr>
            <p:ph type="subTitle" idx="1"/>
          </p:nvPr>
        </p:nvSpPr>
        <p:spPr>
          <a:xfrm>
            <a:off x="4784500" y="2750775"/>
            <a:ext cx="3644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8"/>
          <p:cNvPicPr preferRelativeResize="0"/>
          <p:nvPr/>
        </p:nvPicPr>
        <p:blipFill rotWithShape="1">
          <a:blip r:embed="rId2">
            <a:alphaModFix amt="80000"/>
          </a:blip>
          <a:srcRect l="14983" t="15015" r="14991" b="15015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8"/>
          <p:cNvSpPr txBox="1">
            <a:spLocks noGrp="1"/>
          </p:cNvSpPr>
          <p:nvPr>
            <p:ph type="ctrTitle"/>
          </p:nvPr>
        </p:nvSpPr>
        <p:spPr>
          <a:xfrm>
            <a:off x="3957100" y="1002738"/>
            <a:ext cx="3953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58"/>
          <p:cNvPicPr preferRelativeResize="0"/>
          <p:nvPr/>
        </p:nvPicPr>
        <p:blipFill rotWithShape="1">
          <a:blip r:embed="rId3">
            <a:alphaModFix/>
          </a:blip>
          <a:srcRect l="33002" t="-40633" r="57163" b="30573"/>
          <a:stretch/>
        </p:blipFill>
        <p:spPr>
          <a:xfrm rot="5400018">
            <a:off x="2446851" y="1767529"/>
            <a:ext cx="925526" cy="5826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8"/>
          <p:cNvSpPr txBox="1">
            <a:spLocks noGrp="1"/>
          </p:cNvSpPr>
          <p:nvPr>
            <p:ph type="body" idx="1"/>
          </p:nvPr>
        </p:nvSpPr>
        <p:spPr>
          <a:xfrm>
            <a:off x="3957100" y="2120550"/>
            <a:ext cx="4471800" cy="20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9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9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46083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9"/>
          <p:cNvSpPr txBox="1">
            <a:spLocks noGrp="1"/>
          </p:cNvSpPr>
          <p:nvPr>
            <p:ph type="subTitle" idx="1"/>
          </p:nvPr>
        </p:nvSpPr>
        <p:spPr>
          <a:xfrm>
            <a:off x="715100" y="1388300"/>
            <a:ext cx="4697100" cy="1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1" name="Google Shape;121;p59"/>
          <p:cNvPicPr preferRelativeResize="0"/>
          <p:nvPr/>
        </p:nvPicPr>
        <p:blipFill rotWithShape="1">
          <a:blip r:embed="rId3">
            <a:alphaModFix/>
          </a:blip>
          <a:srcRect l="7009" t="22305" r="9546" b="43728"/>
          <a:stretch/>
        </p:blipFill>
        <p:spPr>
          <a:xfrm rot="-293805">
            <a:off x="-113100" y="3491905"/>
            <a:ext cx="9357149" cy="2142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9"/>
          <p:cNvSpPr txBox="1"/>
          <p:nvPr/>
        </p:nvSpPr>
        <p:spPr>
          <a:xfrm>
            <a:off x="715125" y="2795200"/>
            <a:ext cx="35535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59"/>
          <p:cNvSpPr>
            <a:spLocks noGrp="1"/>
          </p:cNvSpPr>
          <p:nvPr>
            <p:ph type="pic" idx="2"/>
          </p:nvPr>
        </p:nvSpPr>
        <p:spPr>
          <a:xfrm>
            <a:off x="5768925" y="0"/>
            <a:ext cx="3890700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0"/>
          <p:cNvPicPr preferRelativeResize="0"/>
          <p:nvPr/>
        </p:nvPicPr>
        <p:blipFill rotWithShape="1">
          <a:blip r:embed="rId2">
            <a:alphaModFix amt="80000"/>
          </a:blip>
          <a:srcRect l="14983" t="15015" r="14991" b="15015"/>
          <a:stretch/>
        </p:blipFill>
        <p:spPr>
          <a:xfrm rot="10800000"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0"/>
          <p:cNvPicPr preferRelativeResize="0"/>
          <p:nvPr/>
        </p:nvPicPr>
        <p:blipFill rotWithShape="1">
          <a:blip r:embed="rId3">
            <a:alphaModFix/>
          </a:blip>
          <a:srcRect l="36869" t="53735" r="53295" b="-31647"/>
          <a:stretch/>
        </p:blipFill>
        <p:spPr>
          <a:xfrm rot="5400018">
            <a:off x="6622573" y="2618476"/>
            <a:ext cx="925526" cy="41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0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60"/>
          <p:cNvSpPr txBox="1">
            <a:spLocks noGrp="1"/>
          </p:cNvSpPr>
          <p:nvPr>
            <p:ph type="body" idx="1"/>
          </p:nvPr>
        </p:nvSpPr>
        <p:spPr>
          <a:xfrm>
            <a:off x="720000" y="1620150"/>
            <a:ext cx="6695400" cy="29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 1">
  <p:cSld name="CUSTOM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1"/>
          <p:cNvPicPr preferRelativeResize="0"/>
          <p:nvPr/>
        </p:nvPicPr>
        <p:blipFill rotWithShape="1">
          <a:blip r:embed="rId2">
            <a:alphaModFix amt="80000"/>
          </a:blip>
          <a:srcRect l="14983" t="15015" r="14991" b="15015"/>
          <a:stretch/>
        </p:blipFill>
        <p:spPr>
          <a:xfrm rot="10800000"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1"/>
          <p:cNvPicPr preferRelativeResize="0"/>
          <p:nvPr/>
        </p:nvPicPr>
        <p:blipFill rotWithShape="1">
          <a:blip r:embed="rId3">
            <a:alphaModFix/>
          </a:blip>
          <a:srcRect l="36869" t="53735" r="53295" b="-31647"/>
          <a:stretch/>
        </p:blipFill>
        <p:spPr>
          <a:xfrm rot="5400018">
            <a:off x="6622573" y="2618476"/>
            <a:ext cx="925526" cy="41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1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61"/>
          <p:cNvSpPr txBox="1">
            <a:spLocks noGrp="1"/>
          </p:cNvSpPr>
          <p:nvPr>
            <p:ph type="body" idx="1"/>
          </p:nvPr>
        </p:nvSpPr>
        <p:spPr>
          <a:xfrm>
            <a:off x="720000" y="1620150"/>
            <a:ext cx="3695400" cy="29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61"/>
          <p:cNvSpPr txBox="1">
            <a:spLocks noGrp="1"/>
          </p:cNvSpPr>
          <p:nvPr>
            <p:ph type="body" idx="2"/>
          </p:nvPr>
        </p:nvSpPr>
        <p:spPr>
          <a:xfrm>
            <a:off x="4419600" y="1620150"/>
            <a:ext cx="3695400" cy="29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65"/>
          <p:cNvPicPr preferRelativeResize="0"/>
          <p:nvPr/>
        </p:nvPicPr>
        <p:blipFill rotWithShape="1">
          <a:blip r:embed="rId2">
            <a:alphaModFix amt="80000"/>
          </a:blip>
          <a:srcRect l="12265" b="1226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5"/>
          <p:cNvPicPr preferRelativeResize="0"/>
          <p:nvPr/>
        </p:nvPicPr>
        <p:blipFill rotWithShape="1">
          <a:blip r:embed="rId3">
            <a:alphaModFix/>
          </a:blip>
          <a:srcRect l="22940" t="44804" r="24224" b="26157"/>
          <a:stretch/>
        </p:blipFill>
        <p:spPr>
          <a:xfrm rot="929556">
            <a:off x="1571102" y="-1788639"/>
            <a:ext cx="8095474" cy="25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5"/>
          <p:cNvSpPr txBox="1">
            <a:spLocks noGrp="1"/>
          </p:cNvSpPr>
          <p:nvPr>
            <p:ph type="ctrTitle"/>
          </p:nvPr>
        </p:nvSpPr>
        <p:spPr>
          <a:xfrm>
            <a:off x="715125" y="1244175"/>
            <a:ext cx="35130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65"/>
          <p:cNvSpPr txBox="1">
            <a:spLocks noGrp="1"/>
          </p:cNvSpPr>
          <p:nvPr>
            <p:ph type="subTitle" idx="1"/>
          </p:nvPr>
        </p:nvSpPr>
        <p:spPr>
          <a:xfrm>
            <a:off x="715100" y="2425732"/>
            <a:ext cx="35130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6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6"/>
          <p:cNvPicPr preferRelativeResize="0"/>
          <p:nvPr/>
        </p:nvPicPr>
        <p:blipFill rotWithShape="1">
          <a:blip r:embed="rId3">
            <a:alphaModFix/>
          </a:blip>
          <a:srcRect l="59518" t="35212" r="2647" b="26261"/>
          <a:stretch/>
        </p:blipFill>
        <p:spPr>
          <a:xfrm rot="4428468">
            <a:off x="5449481" y="240992"/>
            <a:ext cx="6227788" cy="35674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6"/>
          <p:cNvSpPr txBox="1">
            <a:spLocks noGrp="1"/>
          </p:cNvSpPr>
          <p:nvPr>
            <p:ph type="ctrTitle"/>
          </p:nvPr>
        </p:nvSpPr>
        <p:spPr>
          <a:xfrm>
            <a:off x="715125" y="1528650"/>
            <a:ext cx="4608300" cy="2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7"/>
          <p:cNvSpPr txBox="1">
            <a:spLocks noGrp="1"/>
          </p:cNvSpPr>
          <p:nvPr>
            <p:ph type="ctrTitle"/>
          </p:nvPr>
        </p:nvSpPr>
        <p:spPr>
          <a:xfrm>
            <a:off x="715125" y="39215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7"/>
          <p:cNvPicPr preferRelativeResize="0"/>
          <p:nvPr/>
        </p:nvPicPr>
        <p:blipFill rotWithShape="1">
          <a:blip r:embed="rId2">
            <a:alphaModFix amt="80000"/>
          </a:blip>
          <a:srcRect l="14983" t="15015" r="14991" b="15015"/>
          <a:stretch/>
        </p:blipFill>
        <p:spPr>
          <a:xfrm rot="10800000"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7"/>
          <p:cNvPicPr preferRelativeResize="0"/>
          <p:nvPr/>
        </p:nvPicPr>
        <p:blipFill rotWithShape="1">
          <a:blip r:embed="rId3">
            <a:alphaModFix/>
          </a:blip>
          <a:srcRect l="57415" t="105649" r="25902" b="-32840"/>
          <a:stretch/>
        </p:blipFill>
        <p:spPr>
          <a:xfrm rot="5399979" flipH="1">
            <a:off x="7642975" y="65229"/>
            <a:ext cx="1569850" cy="143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7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8"/>
          <p:cNvPicPr preferRelativeResize="0"/>
          <p:nvPr/>
        </p:nvPicPr>
        <p:blipFill rotWithShape="1">
          <a:blip r:embed="rId2">
            <a:alphaModFix amt="80000"/>
          </a:blip>
          <a:srcRect l="12265" b="1226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8"/>
          <p:cNvPicPr preferRelativeResize="0"/>
          <p:nvPr/>
        </p:nvPicPr>
        <p:blipFill rotWithShape="1">
          <a:blip r:embed="rId3">
            <a:alphaModFix/>
          </a:blip>
          <a:srcRect l="22940" t="44804" r="24224" b="26157"/>
          <a:stretch/>
        </p:blipFill>
        <p:spPr>
          <a:xfrm rot="9870444" flipH="1">
            <a:off x="2407827" y="4175636"/>
            <a:ext cx="8095474" cy="25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8"/>
          <p:cNvSpPr txBox="1">
            <a:spLocks noGrp="1"/>
          </p:cNvSpPr>
          <p:nvPr>
            <p:ph type="title" hasCustomPrompt="1"/>
          </p:nvPr>
        </p:nvSpPr>
        <p:spPr>
          <a:xfrm>
            <a:off x="2093725" y="1923750"/>
            <a:ext cx="49566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68"/>
          <p:cNvSpPr txBox="1">
            <a:spLocks noGrp="1"/>
          </p:cNvSpPr>
          <p:nvPr>
            <p:ph type="subTitle" idx="1"/>
          </p:nvPr>
        </p:nvSpPr>
        <p:spPr>
          <a:xfrm>
            <a:off x="2815500" y="2791651"/>
            <a:ext cx="3513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7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1"/>
          <p:cNvPicPr preferRelativeResize="0"/>
          <p:nvPr/>
        </p:nvPicPr>
        <p:blipFill rotWithShape="1">
          <a:blip r:embed="rId2">
            <a:alphaModFix amt="80000"/>
          </a:blip>
          <a:srcRect l="14983" t="15015" r="14991" b="15015"/>
          <a:stretch/>
        </p:blipFill>
        <p:spPr>
          <a:xfrm rot="10800000"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F52E-994A-CF88-FA80-4176381AC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8CDC8-2BFC-1F66-7A6A-01FF1F014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25F82-FD22-8F28-65D9-E9ED6A32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6E9D-57F8-41A2-A76D-111609393E9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C34CF-2891-3114-236C-CB15D67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7575-56B5-9E8E-C4E8-FB536A40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3F0A2-6C47-4964-80FB-1AE46EE68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5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8"/>
          <p:cNvPicPr preferRelativeResize="0"/>
          <p:nvPr/>
        </p:nvPicPr>
        <p:blipFill rotWithShape="1">
          <a:blip r:embed="rId2">
            <a:alphaModFix amt="80000"/>
          </a:blip>
          <a:srcRect l="18997" t="6460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8"/>
          <p:cNvPicPr preferRelativeResize="0"/>
          <p:nvPr/>
        </p:nvPicPr>
        <p:blipFill rotWithShape="1">
          <a:blip r:embed="rId3">
            <a:alphaModFix/>
          </a:blip>
          <a:srcRect l="11325" t="23177" r="18146" b="51846"/>
          <a:stretch/>
        </p:blipFill>
        <p:spPr>
          <a:xfrm rot="-11" flipH="1">
            <a:off x="-3600" y="3571264"/>
            <a:ext cx="9151200" cy="182287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8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8"/>
          <p:cNvSpPr txBox="1">
            <a:spLocks noGrp="1"/>
          </p:cNvSpPr>
          <p:nvPr>
            <p:ph type="title" idx="2"/>
          </p:nvPr>
        </p:nvSpPr>
        <p:spPr>
          <a:xfrm>
            <a:off x="715100" y="1680850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48"/>
          <p:cNvSpPr txBox="1">
            <a:spLocks noGrp="1"/>
          </p:cNvSpPr>
          <p:nvPr>
            <p:ph type="subTitle" idx="1"/>
          </p:nvPr>
        </p:nvSpPr>
        <p:spPr>
          <a:xfrm>
            <a:off x="1313900" y="1680847"/>
            <a:ext cx="1836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title" idx="3"/>
          </p:nvPr>
        </p:nvSpPr>
        <p:spPr>
          <a:xfrm>
            <a:off x="3277950" y="1680850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subTitle" idx="4"/>
          </p:nvPr>
        </p:nvSpPr>
        <p:spPr>
          <a:xfrm>
            <a:off x="3876750" y="1680847"/>
            <a:ext cx="1836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title" idx="5"/>
          </p:nvPr>
        </p:nvSpPr>
        <p:spPr>
          <a:xfrm>
            <a:off x="5840800" y="1680850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subTitle" idx="6"/>
          </p:nvPr>
        </p:nvSpPr>
        <p:spPr>
          <a:xfrm>
            <a:off x="6439600" y="1680847"/>
            <a:ext cx="1836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title" idx="7"/>
          </p:nvPr>
        </p:nvSpPr>
        <p:spPr>
          <a:xfrm>
            <a:off x="715100" y="2839825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subTitle" idx="8"/>
          </p:nvPr>
        </p:nvSpPr>
        <p:spPr>
          <a:xfrm>
            <a:off x="1313900" y="2839822"/>
            <a:ext cx="1836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title" idx="9"/>
          </p:nvPr>
        </p:nvSpPr>
        <p:spPr>
          <a:xfrm>
            <a:off x="3277950" y="2839825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subTitle" idx="13"/>
          </p:nvPr>
        </p:nvSpPr>
        <p:spPr>
          <a:xfrm>
            <a:off x="3876750" y="2839822"/>
            <a:ext cx="1836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title" idx="14"/>
          </p:nvPr>
        </p:nvSpPr>
        <p:spPr>
          <a:xfrm>
            <a:off x="5840800" y="2839825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subTitle" idx="15"/>
          </p:nvPr>
        </p:nvSpPr>
        <p:spPr>
          <a:xfrm>
            <a:off x="6439600" y="2839822"/>
            <a:ext cx="1836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9"/>
          <p:cNvPicPr preferRelativeResize="0"/>
          <p:nvPr/>
        </p:nvPicPr>
        <p:blipFill rotWithShape="1">
          <a:blip r:embed="rId2">
            <a:alphaModFix amt="80000"/>
          </a:blip>
          <a:srcRect l="18997" t="6460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9"/>
          <p:cNvPicPr preferRelativeResize="0"/>
          <p:nvPr/>
        </p:nvPicPr>
        <p:blipFill rotWithShape="1">
          <a:blip r:embed="rId3">
            <a:alphaModFix/>
          </a:blip>
          <a:srcRect l="11273" t="25787" r="65741" b="52408"/>
          <a:stretch/>
        </p:blipFill>
        <p:spPr>
          <a:xfrm rot="-6299990" flipH="1">
            <a:off x="6884179" y="604342"/>
            <a:ext cx="3521992" cy="187944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9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subTitle" idx="1"/>
          </p:nvPr>
        </p:nvSpPr>
        <p:spPr>
          <a:xfrm>
            <a:off x="715125" y="3248125"/>
            <a:ext cx="27921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subTitle" idx="2"/>
          </p:nvPr>
        </p:nvSpPr>
        <p:spPr>
          <a:xfrm>
            <a:off x="715125" y="2902425"/>
            <a:ext cx="279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subTitle" idx="3"/>
          </p:nvPr>
        </p:nvSpPr>
        <p:spPr>
          <a:xfrm>
            <a:off x="4571999" y="3248125"/>
            <a:ext cx="27921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ubTitle" idx="4"/>
          </p:nvPr>
        </p:nvSpPr>
        <p:spPr>
          <a:xfrm>
            <a:off x="4571998" y="2902425"/>
            <a:ext cx="279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0"/>
          <p:cNvPicPr preferRelativeResize="0"/>
          <p:nvPr/>
        </p:nvPicPr>
        <p:blipFill rotWithShape="1">
          <a:blip r:embed="rId2">
            <a:alphaModFix amt="80000"/>
          </a:blip>
          <a:srcRect l="18997" t="6460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0"/>
          <p:cNvPicPr preferRelativeResize="0"/>
          <p:nvPr/>
        </p:nvPicPr>
        <p:blipFill rotWithShape="1">
          <a:blip r:embed="rId3">
            <a:alphaModFix/>
          </a:blip>
          <a:srcRect l="11273" t="25787" r="65741" b="52408"/>
          <a:stretch/>
        </p:blipFill>
        <p:spPr>
          <a:xfrm rot="-6299990" flipH="1">
            <a:off x="6884179" y="604342"/>
            <a:ext cx="3521992" cy="18794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0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subTitle" idx="1"/>
          </p:nvPr>
        </p:nvSpPr>
        <p:spPr>
          <a:xfrm>
            <a:off x="720000" y="3561799"/>
            <a:ext cx="21150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ubTitle" idx="2"/>
          </p:nvPr>
        </p:nvSpPr>
        <p:spPr>
          <a:xfrm>
            <a:off x="720000" y="2857975"/>
            <a:ext cx="21150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subTitle" idx="3"/>
          </p:nvPr>
        </p:nvSpPr>
        <p:spPr>
          <a:xfrm>
            <a:off x="3362100" y="3561799"/>
            <a:ext cx="21150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subTitle" idx="4"/>
          </p:nvPr>
        </p:nvSpPr>
        <p:spPr>
          <a:xfrm>
            <a:off x="3362100" y="2857975"/>
            <a:ext cx="21150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subTitle" idx="5"/>
          </p:nvPr>
        </p:nvSpPr>
        <p:spPr>
          <a:xfrm>
            <a:off x="6004200" y="3561799"/>
            <a:ext cx="21150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subTitle" idx="6"/>
          </p:nvPr>
        </p:nvSpPr>
        <p:spPr>
          <a:xfrm>
            <a:off x="6004200" y="2857975"/>
            <a:ext cx="21150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1"/>
          <p:cNvPicPr preferRelativeResize="0"/>
          <p:nvPr/>
        </p:nvPicPr>
        <p:blipFill rotWithShape="1">
          <a:blip r:embed="rId2">
            <a:alphaModFix amt="80000"/>
          </a:blip>
          <a:srcRect l="18997" t="6460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1"/>
          <p:cNvPicPr preferRelativeResize="0"/>
          <p:nvPr/>
        </p:nvPicPr>
        <p:blipFill rotWithShape="1">
          <a:blip r:embed="rId3">
            <a:alphaModFix/>
          </a:blip>
          <a:srcRect l="11273" t="25787" r="65741" b="52408"/>
          <a:stretch/>
        </p:blipFill>
        <p:spPr>
          <a:xfrm rot="-6299990" flipH="1">
            <a:off x="6884179" y="604342"/>
            <a:ext cx="3521992" cy="187944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1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subTitle" idx="1"/>
          </p:nvPr>
        </p:nvSpPr>
        <p:spPr>
          <a:xfrm>
            <a:off x="715125" y="2353794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subTitle" idx="2"/>
          </p:nvPr>
        </p:nvSpPr>
        <p:spPr>
          <a:xfrm>
            <a:off x="715125" y="2008094"/>
            <a:ext cx="21150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subTitle" idx="3"/>
          </p:nvPr>
        </p:nvSpPr>
        <p:spPr>
          <a:xfrm>
            <a:off x="3204825" y="2353794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1"/>
          <p:cNvSpPr txBox="1">
            <a:spLocks noGrp="1"/>
          </p:cNvSpPr>
          <p:nvPr>
            <p:ph type="subTitle" idx="4"/>
          </p:nvPr>
        </p:nvSpPr>
        <p:spPr>
          <a:xfrm>
            <a:off x="3204825" y="2008094"/>
            <a:ext cx="21150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60" name="Google Shape;60;p51"/>
          <p:cNvSpPr txBox="1">
            <a:spLocks noGrp="1"/>
          </p:cNvSpPr>
          <p:nvPr>
            <p:ph type="subTitle" idx="5"/>
          </p:nvPr>
        </p:nvSpPr>
        <p:spPr>
          <a:xfrm>
            <a:off x="5694525" y="2353794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1"/>
          <p:cNvSpPr txBox="1">
            <a:spLocks noGrp="1"/>
          </p:cNvSpPr>
          <p:nvPr>
            <p:ph type="subTitle" idx="6"/>
          </p:nvPr>
        </p:nvSpPr>
        <p:spPr>
          <a:xfrm>
            <a:off x="5694525" y="2008094"/>
            <a:ext cx="21150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62" name="Google Shape;62;p51"/>
          <p:cNvSpPr txBox="1">
            <a:spLocks noGrp="1"/>
          </p:cNvSpPr>
          <p:nvPr>
            <p:ph type="subTitle" idx="7"/>
          </p:nvPr>
        </p:nvSpPr>
        <p:spPr>
          <a:xfrm>
            <a:off x="715125" y="3664869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1"/>
          <p:cNvSpPr txBox="1">
            <a:spLocks noGrp="1"/>
          </p:cNvSpPr>
          <p:nvPr>
            <p:ph type="subTitle" idx="8"/>
          </p:nvPr>
        </p:nvSpPr>
        <p:spPr>
          <a:xfrm>
            <a:off x="715125" y="3319169"/>
            <a:ext cx="21150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subTitle" idx="9"/>
          </p:nvPr>
        </p:nvSpPr>
        <p:spPr>
          <a:xfrm>
            <a:off x="3204825" y="3664869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subTitle" idx="13"/>
          </p:nvPr>
        </p:nvSpPr>
        <p:spPr>
          <a:xfrm>
            <a:off x="3204825" y="3319169"/>
            <a:ext cx="21150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subTitle" idx="14"/>
          </p:nvPr>
        </p:nvSpPr>
        <p:spPr>
          <a:xfrm>
            <a:off x="5694525" y="3664869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subTitle" idx="15"/>
          </p:nvPr>
        </p:nvSpPr>
        <p:spPr>
          <a:xfrm>
            <a:off x="5694525" y="3319169"/>
            <a:ext cx="21150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2"/>
          <p:cNvPicPr preferRelativeResize="0"/>
          <p:nvPr/>
        </p:nvPicPr>
        <p:blipFill rotWithShape="1">
          <a:blip r:embed="rId2">
            <a:alphaModFix amt="80000"/>
          </a:blip>
          <a:srcRect l="14983" t="15015" r="14991" b="15015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2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71" name="Google Shape;71;p52"/>
          <p:cNvPicPr preferRelativeResize="0"/>
          <p:nvPr/>
        </p:nvPicPr>
        <p:blipFill rotWithShape="1">
          <a:blip r:embed="rId3">
            <a:alphaModFix/>
          </a:blip>
          <a:srcRect l="33002" t="-40633" r="57163" b="30573"/>
          <a:stretch/>
        </p:blipFill>
        <p:spPr>
          <a:xfrm rot="5400018">
            <a:off x="2446851" y="1767529"/>
            <a:ext cx="925526" cy="582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3"/>
          <p:cNvPicPr preferRelativeResize="0"/>
          <p:nvPr/>
        </p:nvPicPr>
        <p:blipFill rotWithShape="1">
          <a:blip r:embed="rId2">
            <a:alphaModFix amt="80000"/>
          </a:blip>
          <a:srcRect l="12265" b="1226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3"/>
          <p:cNvPicPr preferRelativeResize="0"/>
          <p:nvPr/>
        </p:nvPicPr>
        <p:blipFill rotWithShape="1">
          <a:blip r:embed="rId3">
            <a:alphaModFix/>
          </a:blip>
          <a:srcRect l="22940" t="44804" r="24224" b="26157"/>
          <a:stretch/>
        </p:blipFill>
        <p:spPr>
          <a:xfrm rot="-9870444">
            <a:off x="-68576" y="3792861"/>
            <a:ext cx="8095474" cy="25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3"/>
          <p:cNvSpPr txBox="1">
            <a:spLocks noGrp="1"/>
          </p:cNvSpPr>
          <p:nvPr>
            <p:ph type="ctrTitle"/>
          </p:nvPr>
        </p:nvSpPr>
        <p:spPr>
          <a:xfrm flipH="1">
            <a:off x="4915850" y="1566200"/>
            <a:ext cx="35130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3"/>
          <p:cNvSpPr txBox="1">
            <a:spLocks noGrp="1"/>
          </p:cNvSpPr>
          <p:nvPr>
            <p:ph type="subTitle" idx="1"/>
          </p:nvPr>
        </p:nvSpPr>
        <p:spPr>
          <a:xfrm flipH="1">
            <a:off x="4915900" y="2103694"/>
            <a:ext cx="35130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53"/>
          <p:cNvSpPr>
            <a:spLocks noGrp="1"/>
          </p:cNvSpPr>
          <p:nvPr>
            <p:ph type="pic" idx="2"/>
          </p:nvPr>
        </p:nvSpPr>
        <p:spPr>
          <a:xfrm flipH="1">
            <a:off x="-497825" y="0"/>
            <a:ext cx="4394100" cy="5143500"/>
          </a:xfrm>
          <a:prstGeom prst="parallelogram">
            <a:avLst>
              <a:gd name="adj" fmla="val 1063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5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4"/>
          <p:cNvPicPr preferRelativeResize="0"/>
          <p:nvPr/>
        </p:nvPicPr>
        <p:blipFill rotWithShape="1">
          <a:blip r:embed="rId3">
            <a:alphaModFix/>
          </a:blip>
          <a:srcRect l="8506" t="25787" r="30427" b="49353"/>
          <a:stretch/>
        </p:blipFill>
        <p:spPr>
          <a:xfrm rot="-293805">
            <a:off x="-113100" y="3100230"/>
            <a:ext cx="9357149" cy="2142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433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2" name="Google Shape;82;p54"/>
          <p:cNvSpPr txBox="1">
            <a:spLocks noGrp="1"/>
          </p:cNvSpPr>
          <p:nvPr>
            <p:ph type="ctrTitle" idx="2"/>
          </p:nvPr>
        </p:nvSpPr>
        <p:spPr>
          <a:xfrm>
            <a:off x="715100" y="1327246"/>
            <a:ext cx="34332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4"/>
          <p:cNvSpPr>
            <a:spLocks noGrp="1"/>
          </p:cNvSpPr>
          <p:nvPr>
            <p:ph type="pic" idx="3"/>
          </p:nvPr>
        </p:nvSpPr>
        <p:spPr>
          <a:xfrm>
            <a:off x="4904925" y="0"/>
            <a:ext cx="4737000" cy="5143500"/>
          </a:xfrm>
          <a:prstGeom prst="parallelogram">
            <a:avLst>
              <a:gd name="adj" fmla="val 1063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b="0" i="1" u="none" strike="noStrike" cap="none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ctrTitle"/>
          </p:nvPr>
        </p:nvSpPr>
        <p:spPr>
          <a:xfrm>
            <a:off x="715125" y="719125"/>
            <a:ext cx="4608300" cy="2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March Data Crunch Madness</a:t>
            </a:r>
            <a:endParaRPr sz="4500"/>
          </a:p>
        </p:txBody>
      </p:sp>
      <p:sp>
        <p:nvSpPr>
          <p:cNvPr id="161" name="Google Shape;161;p1"/>
          <p:cNvSpPr txBox="1">
            <a:spLocks noGrp="1"/>
          </p:cNvSpPr>
          <p:nvPr>
            <p:ph type="subTitle" idx="1"/>
          </p:nvPr>
        </p:nvSpPr>
        <p:spPr>
          <a:xfrm>
            <a:off x="654172" y="2861650"/>
            <a:ext cx="25818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Sponsored By: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62" name="Google Shape;162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792" t="13510" r="7775" b="12044"/>
          <a:stretch/>
        </p:blipFill>
        <p:spPr>
          <a:xfrm>
            <a:off x="5768925" y="0"/>
            <a:ext cx="3890700" cy="5143500"/>
          </a:xfrm>
          <a:prstGeom prst="parallelogram">
            <a:avLst>
              <a:gd name="adj" fmla="val 12559"/>
            </a:avLst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4">
            <a:alphaModFix/>
          </a:blip>
          <a:srcRect l="8596" t="2371" r="1386" b="2381"/>
          <a:stretch/>
        </p:blipFill>
        <p:spPr>
          <a:xfrm rot="1953822" flipH="1">
            <a:off x="3669287" y="3033268"/>
            <a:ext cx="2581227" cy="1536339"/>
          </a:xfrm>
          <a:prstGeom prst="rect">
            <a:avLst/>
          </a:prstGeom>
          <a:noFill/>
          <a:ln>
            <a:noFill/>
          </a:ln>
          <a:effectLst>
            <a:outerShdw dist="95250" dir="7200000" algn="bl" rotWithShape="0">
              <a:schemeClr val="dk1">
                <a:alpha val="36862"/>
              </a:schemeClr>
            </a:outerShdw>
          </a:effectLst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5">
            <a:alphaModFix/>
          </a:blip>
          <a:srcRect t="22945" b="22950"/>
          <a:stretch/>
        </p:blipFill>
        <p:spPr>
          <a:xfrm rot="-5105478">
            <a:off x="5114603" y="2018189"/>
            <a:ext cx="1145921" cy="3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6">
            <a:alphaModFix/>
          </a:blip>
          <a:srcRect l="20449" r="20449"/>
          <a:stretch/>
        </p:blipFill>
        <p:spPr>
          <a:xfrm rot="-1139092">
            <a:off x="5098112" y="-302169"/>
            <a:ext cx="1264425" cy="120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4075" y="2921324"/>
            <a:ext cx="1352100" cy="2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774875" cy="1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 txBox="1">
            <a:spLocks noGrp="1"/>
          </p:cNvSpPr>
          <p:nvPr>
            <p:ph type="subTitle" idx="1"/>
          </p:nvPr>
        </p:nvSpPr>
        <p:spPr>
          <a:xfrm>
            <a:off x="715100" y="3274799"/>
            <a:ext cx="3175256" cy="91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Team X: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Tu Ho, Piper Hofstetter, Pan Hu, Erin Ziccarelli </a:t>
            </a:r>
            <a:endParaRPr dirty="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 Interview Insights </a:t>
            </a:r>
            <a:endParaRPr/>
          </a:p>
        </p:txBody>
      </p:sp>
      <p:pic>
        <p:nvPicPr>
          <p:cNvPr id="312" name="Google Shape;312;p18"/>
          <p:cNvPicPr preferRelativeResize="0"/>
          <p:nvPr/>
        </p:nvPicPr>
        <p:blipFill rotWithShape="1">
          <a:blip r:embed="rId3">
            <a:alphaModFix/>
          </a:blip>
          <a:srcRect l="6784" t="6784" r="6783" b="6783"/>
          <a:stretch/>
        </p:blipFill>
        <p:spPr>
          <a:xfrm rot="3787248">
            <a:off x="8023926" y="-30650"/>
            <a:ext cx="1599303" cy="8996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/>
        </p:nvSpPr>
        <p:spPr>
          <a:xfrm>
            <a:off x="3386075" y="3212355"/>
            <a:ext cx="2192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rPr>
              <a:t>Past </a:t>
            </a:r>
            <a:endParaRPr sz="2500" i="1">
              <a:solidFill>
                <a:schemeClr val="dk1"/>
              </a:solidFill>
              <a:latin typeface="Kanit Black"/>
              <a:ea typeface="Kanit Black"/>
              <a:cs typeface="Kanit Black"/>
              <a:sym typeface="Kani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rPr>
              <a:t>Upsets </a:t>
            </a:r>
            <a:endParaRPr sz="2500" i="1">
              <a:solidFill>
                <a:schemeClr val="dk1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314" name="Google Shape;314;p18"/>
          <p:cNvSpPr txBox="1"/>
          <p:nvPr/>
        </p:nvSpPr>
        <p:spPr>
          <a:xfrm flipH="1">
            <a:off x="3384425" y="3845216"/>
            <a:ext cx="21954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Examine lower seeded teams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12 seeds that have beaten higher seeds in recent tournaments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5876883" y="3117115"/>
            <a:ext cx="2370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rPr>
              <a:t>X Factors</a:t>
            </a:r>
            <a:endParaRPr sz="2500" b="0" i="1" u="none" strike="noStrike" cap="none">
              <a:solidFill>
                <a:schemeClr val="dk1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 flipH="1">
            <a:off x="5874925" y="3619925"/>
            <a:ext cx="23742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Three point percentage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Turnovers per game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Winning percentage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Strength of conference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Strength of schedule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715125" y="3368225"/>
            <a:ext cx="23742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rPr>
              <a:t>Bench </a:t>
            </a:r>
            <a:endParaRPr sz="2500" i="1">
              <a:solidFill>
                <a:schemeClr val="dk1"/>
              </a:solidFill>
              <a:latin typeface="Kanit Black"/>
              <a:ea typeface="Kanit Black"/>
              <a:cs typeface="Kanit Black"/>
              <a:sym typeface="Kani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rPr>
              <a:t>Performance</a:t>
            </a:r>
            <a:endParaRPr sz="2500" b="0" i="1" u="none" strike="noStrike" cap="none">
              <a:solidFill>
                <a:schemeClr val="dk1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 flipH="1">
            <a:off x="715100" y="4140451"/>
            <a:ext cx="2374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Analyze team bench strength (beyond starters)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 bench players for each team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 flipH="1">
            <a:off x="5191000" y="1549800"/>
            <a:ext cx="32379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 strength of schedule could make a team’s losses more understandable”</a:t>
            </a:r>
            <a:endParaRPr sz="2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—Professor Russell Fink</a:t>
            </a:r>
            <a:endParaRPr sz="15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715125" y="1549800"/>
            <a:ext cx="3759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rPr>
              <a:t>Predictive</a:t>
            </a:r>
            <a:endParaRPr sz="2500" i="1">
              <a:solidFill>
                <a:schemeClr val="dk1"/>
              </a:solidFill>
              <a:latin typeface="Kanit Black"/>
              <a:ea typeface="Kanit Black"/>
              <a:cs typeface="Kanit Black"/>
              <a:sym typeface="Kani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rPr>
              <a:t>Variables </a:t>
            </a:r>
            <a:endParaRPr sz="2500" b="0" i="1" u="none" strike="noStrike" cap="none">
              <a:solidFill>
                <a:schemeClr val="dk1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321" name="Google Shape;321;p18"/>
          <p:cNvSpPr/>
          <p:nvPr/>
        </p:nvSpPr>
        <p:spPr>
          <a:xfrm rot="5400000" flipH="1">
            <a:off x="795264" y="2080728"/>
            <a:ext cx="337776" cy="315944"/>
          </a:xfrm>
          <a:custGeom>
            <a:avLst/>
            <a:gdLst/>
            <a:ahLst/>
            <a:cxnLst/>
            <a:rect l="l" t="t" r="r" b="b"/>
            <a:pathLst>
              <a:path w="26628" h="29701" extrusionOk="0">
                <a:moveTo>
                  <a:pt x="14625" y="0"/>
                </a:moveTo>
                <a:cubicBezTo>
                  <a:pt x="13447" y="0"/>
                  <a:pt x="12366" y="75"/>
                  <a:pt x="11521" y="201"/>
                </a:cubicBezTo>
                <a:cubicBezTo>
                  <a:pt x="7904" y="717"/>
                  <a:pt x="4469" y="2663"/>
                  <a:pt x="2463" y="5702"/>
                </a:cubicBezTo>
                <a:cubicBezTo>
                  <a:pt x="122" y="9289"/>
                  <a:pt x="1" y="13909"/>
                  <a:pt x="1095" y="18013"/>
                </a:cubicBezTo>
                <a:cubicBezTo>
                  <a:pt x="2098" y="21690"/>
                  <a:pt x="4074" y="25216"/>
                  <a:pt x="7144" y="27435"/>
                </a:cubicBezTo>
                <a:cubicBezTo>
                  <a:pt x="9104" y="28872"/>
                  <a:pt x="11548" y="29701"/>
                  <a:pt x="13961" y="29701"/>
                </a:cubicBezTo>
                <a:cubicBezTo>
                  <a:pt x="15326" y="29701"/>
                  <a:pt x="16682" y="29435"/>
                  <a:pt x="17934" y="28864"/>
                </a:cubicBezTo>
                <a:cubicBezTo>
                  <a:pt x="20427" y="27709"/>
                  <a:pt x="22311" y="25429"/>
                  <a:pt x="23405" y="22937"/>
                </a:cubicBezTo>
                <a:cubicBezTo>
                  <a:pt x="24530" y="20414"/>
                  <a:pt x="24956" y="17648"/>
                  <a:pt x="25199" y="14912"/>
                </a:cubicBezTo>
                <a:cubicBezTo>
                  <a:pt x="25442" y="11508"/>
                  <a:pt x="26627" y="4426"/>
                  <a:pt x="23436" y="1994"/>
                </a:cubicBezTo>
                <a:cubicBezTo>
                  <a:pt x="21498" y="518"/>
                  <a:pt x="17724" y="0"/>
                  <a:pt x="14625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843000" y="2122913"/>
            <a:ext cx="242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191919"/>
                </a:solidFill>
                <a:latin typeface="Kanit Black"/>
                <a:ea typeface="Kanit Black"/>
                <a:cs typeface="Kanit Black"/>
                <a:sym typeface="Kanit Black"/>
              </a:rPr>
              <a:t>1</a:t>
            </a:r>
            <a:endParaRPr sz="1400" b="0" i="1" u="none" strike="noStrike" cap="none">
              <a:solidFill>
                <a:srgbClr val="191919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323" name="Google Shape;323;p18"/>
          <p:cNvSpPr/>
          <p:nvPr/>
        </p:nvSpPr>
        <p:spPr>
          <a:xfrm rot="-5400000">
            <a:off x="809271" y="2509652"/>
            <a:ext cx="337776" cy="315944"/>
          </a:xfrm>
          <a:custGeom>
            <a:avLst/>
            <a:gdLst/>
            <a:ahLst/>
            <a:cxnLst/>
            <a:rect l="l" t="t" r="r" b="b"/>
            <a:pathLst>
              <a:path w="26628" h="29701" extrusionOk="0">
                <a:moveTo>
                  <a:pt x="14625" y="0"/>
                </a:moveTo>
                <a:cubicBezTo>
                  <a:pt x="13447" y="0"/>
                  <a:pt x="12366" y="75"/>
                  <a:pt x="11521" y="201"/>
                </a:cubicBezTo>
                <a:cubicBezTo>
                  <a:pt x="7904" y="717"/>
                  <a:pt x="4469" y="2663"/>
                  <a:pt x="2463" y="5702"/>
                </a:cubicBezTo>
                <a:cubicBezTo>
                  <a:pt x="122" y="9289"/>
                  <a:pt x="1" y="13909"/>
                  <a:pt x="1095" y="18013"/>
                </a:cubicBezTo>
                <a:cubicBezTo>
                  <a:pt x="2098" y="21690"/>
                  <a:pt x="4074" y="25216"/>
                  <a:pt x="7144" y="27435"/>
                </a:cubicBezTo>
                <a:cubicBezTo>
                  <a:pt x="9104" y="28872"/>
                  <a:pt x="11548" y="29701"/>
                  <a:pt x="13961" y="29701"/>
                </a:cubicBezTo>
                <a:cubicBezTo>
                  <a:pt x="15326" y="29701"/>
                  <a:pt x="16682" y="29435"/>
                  <a:pt x="17934" y="28864"/>
                </a:cubicBezTo>
                <a:cubicBezTo>
                  <a:pt x="20427" y="27709"/>
                  <a:pt x="22311" y="25429"/>
                  <a:pt x="23405" y="22937"/>
                </a:cubicBezTo>
                <a:cubicBezTo>
                  <a:pt x="24530" y="20414"/>
                  <a:pt x="24956" y="17648"/>
                  <a:pt x="25199" y="14912"/>
                </a:cubicBezTo>
                <a:cubicBezTo>
                  <a:pt x="25442" y="11508"/>
                  <a:pt x="26627" y="4426"/>
                  <a:pt x="23436" y="1994"/>
                </a:cubicBezTo>
                <a:cubicBezTo>
                  <a:pt x="21498" y="518"/>
                  <a:pt x="17724" y="0"/>
                  <a:pt x="14625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843000" y="2551836"/>
            <a:ext cx="242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191919"/>
                </a:solidFill>
                <a:latin typeface="Kanit Black"/>
                <a:ea typeface="Kanit Black"/>
                <a:cs typeface="Kanit Black"/>
                <a:sym typeface="Kanit Black"/>
              </a:rPr>
              <a:t>2</a:t>
            </a:r>
            <a:endParaRPr sz="1400" b="0" i="1" u="none" strike="noStrike" cap="none">
              <a:solidFill>
                <a:srgbClr val="191919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325" name="Google Shape;325;p18"/>
          <p:cNvSpPr/>
          <p:nvPr/>
        </p:nvSpPr>
        <p:spPr>
          <a:xfrm rot="5400000">
            <a:off x="795264" y="2938575"/>
            <a:ext cx="337776" cy="315944"/>
          </a:xfrm>
          <a:custGeom>
            <a:avLst/>
            <a:gdLst/>
            <a:ahLst/>
            <a:cxnLst/>
            <a:rect l="l" t="t" r="r" b="b"/>
            <a:pathLst>
              <a:path w="26628" h="29701" extrusionOk="0">
                <a:moveTo>
                  <a:pt x="14625" y="0"/>
                </a:moveTo>
                <a:cubicBezTo>
                  <a:pt x="13447" y="0"/>
                  <a:pt x="12366" y="75"/>
                  <a:pt x="11521" y="201"/>
                </a:cubicBezTo>
                <a:cubicBezTo>
                  <a:pt x="7904" y="717"/>
                  <a:pt x="4469" y="2663"/>
                  <a:pt x="2463" y="5702"/>
                </a:cubicBezTo>
                <a:cubicBezTo>
                  <a:pt x="122" y="9289"/>
                  <a:pt x="1" y="13909"/>
                  <a:pt x="1095" y="18013"/>
                </a:cubicBezTo>
                <a:cubicBezTo>
                  <a:pt x="2098" y="21690"/>
                  <a:pt x="4074" y="25216"/>
                  <a:pt x="7144" y="27435"/>
                </a:cubicBezTo>
                <a:cubicBezTo>
                  <a:pt x="9104" y="28872"/>
                  <a:pt x="11548" y="29701"/>
                  <a:pt x="13961" y="29701"/>
                </a:cubicBezTo>
                <a:cubicBezTo>
                  <a:pt x="15326" y="29701"/>
                  <a:pt x="16682" y="29435"/>
                  <a:pt x="17934" y="28864"/>
                </a:cubicBezTo>
                <a:cubicBezTo>
                  <a:pt x="20427" y="27709"/>
                  <a:pt x="22311" y="25429"/>
                  <a:pt x="23405" y="22937"/>
                </a:cubicBezTo>
                <a:cubicBezTo>
                  <a:pt x="24530" y="20414"/>
                  <a:pt x="24956" y="17648"/>
                  <a:pt x="25199" y="14912"/>
                </a:cubicBezTo>
                <a:cubicBezTo>
                  <a:pt x="25442" y="11508"/>
                  <a:pt x="26627" y="4426"/>
                  <a:pt x="23436" y="1994"/>
                </a:cubicBezTo>
                <a:cubicBezTo>
                  <a:pt x="21498" y="518"/>
                  <a:pt x="17724" y="0"/>
                  <a:pt x="14625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843000" y="2980760"/>
            <a:ext cx="242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191919"/>
                </a:solidFill>
                <a:latin typeface="Kanit Black"/>
                <a:ea typeface="Kanit Black"/>
                <a:cs typeface="Kanit Black"/>
                <a:sym typeface="Kanit Black"/>
              </a:rPr>
              <a:t>3</a:t>
            </a:r>
            <a:endParaRPr sz="1400" b="0" i="1" u="none" strike="noStrike" cap="none">
              <a:solidFill>
                <a:srgbClr val="191919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 flipH="1">
            <a:off x="1187300" y="2063050"/>
            <a:ext cx="1902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Rebounds per game 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 flipH="1">
            <a:off x="1187300" y="2491963"/>
            <a:ext cx="1902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Scoring offense 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 flipH="1">
            <a:off x="1187300" y="2920875"/>
            <a:ext cx="1902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Scoring defense 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575" y="1549800"/>
            <a:ext cx="1377849" cy="137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575" y="975175"/>
            <a:ext cx="746482" cy="9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ctrTitle"/>
          </p:nvPr>
        </p:nvSpPr>
        <p:spPr>
          <a:xfrm>
            <a:off x="715050" y="429925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2024 Predictions</a:t>
            </a:r>
            <a:endParaRPr/>
          </a:p>
        </p:txBody>
      </p:sp>
      <p:pic>
        <p:nvPicPr>
          <p:cNvPr id="337" name="Google Shape;337;p9"/>
          <p:cNvPicPr preferRelativeResize="0"/>
          <p:nvPr/>
        </p:nvPicPr>
        <p:blipFill rotWithShape="1">
          <a:blip r:embed="rId3">
            <a:alphaModFix/>
          </a:blip>
          <a:srcRect l="20449" r="20449"/>
          <a:stretch/>
        </p:blipFill>
        <p:spPr>
          <a:xfrm rot="629439">
            <a:off x="7968295" y="-250512"/>
            <a:ext cx="1090363" cy="10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"/>
          <p:cNvSpPr txBox="1"/>
          <p:nvPr/>
        </p:nvSpPr>
        <p:spPr>
          <a:xfrm>
            <a:off x="42773" y="1660501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9" name="Google Shape;33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696" y="3160500"/>
            <a:ext cx="1520451" cy="112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573" y="3224350"/>
            <a:ext cx="1520451" cy="10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2487" y="1198474"/>
            <a:ext cx="1763564" cy="11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9"/>
          <p:cNvSpPr txBox="1"/>
          <p:nvPr/>
        </p:nvSpPr>
        <p:spPr>
          <a:xfrm>
            <a:off x="1922249" y="2351100"/>
            <a:ext cx="10611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Duke </a:t>
            </a:r>
            <a:endParaRPr sz="2500" b="1" dirty="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3" name="Google Shape;343;p9"/>
          <p:cNvSpPr txBox="1"/>
          <p:nvPr/>
        </p:nvSpPr>
        <p:spPr>
          <a:xfrm>
            <a:off x="1822198" y="4283850"/>
            <a:ext cx="12612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UConn</a:t>
            </a:r>
            <a:endParaRPr sz="2500" b="1" dirty="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4" name="Google Shape;344;p9"/>
          <p:cNvSpPr txBox="1"/>
          <p:nvPr/>
        </p:nvSpPr>
        <p:spPr>
          <a:xfrm>
            <a:off x="4692573" y="4272275"/>
            <a:ext cx="2817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North Carolina </a:t>
            </a:r>
            <a:endParaRPr sz="2500" b="1" dirty="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5055447" y="2351100"/>
            <a:ext cx="14730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Purdue </a:t>
            </a:r>
            <a:endParaRPr sz="2500" b="1" dirty="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46" name="Google Shape;34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4072" y="1062250"/>
            <a:ext cx="1315750" cy="13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CE643F-04B8-BBD6-FCF8-EFE58114AF5F}"/>
              </a:ext>
            </a:extLst>
          </p:cNvPr>
          <p:cNvSpPr/>
          <p:nvPr/>
        </p:nvSpPr>
        <p:spPr>
          <a:xfrm rot="10800000">
            <a:off x="2268327" y="1946037"/>
            <a:ext cx="680618" cy="1071482"/>
          </a:xfrm>
          <a:custGeom>
            <a:avLst/>
            <a:gdLst>
              <a:gd name="connsiteX0" fmla="*/ 0 w 672998"/>
              <a:gd name="connsiteY0" fmla="*/ 0 h 1989735"/>
              <a:gd name="connsiteX1" fmla="*/ 672998 w 672998"/>
              <a:gd name="connsiteY1" fmla="*/ 0 h 1989735"/>
              <a:gd name="connsiteX2" fmla="*/ 672998 w 672998"/>
              <a:gd name="connsiteY2" fmla="*/ 1989735 h 1989735"/>
              <a:gd name="connsiteX3" fmla="*/ 0 w 672998"/>
              <a:gd name="connsiteY3" fmla="*/ 1989735 h 1989735"/>
              <a:gd name="connsiteX4" fmla="*/ 0 w 672998"/>
              <a:gd name="connsiteY4" fmla="*/ 0 h 1989735"/>
              <a:gd name="connsiteX0" fmla="*/ 672998 w 764438"/>
              <a:gd name="connsiteY0" fmla="*/ 1989735 h 2081175"/>
              <a:gd name="connsiteX1" fmla="*/ 0 w 764438"/>
              <a:gd name="connsiteY1" fmla="*/ 1989735 h 2081175"/>
              <a:gd name="connsiteX2" fmla="*/ 0 w 764438"/>
              <a:gd name="connsiteY2" fmla="*/ 0 h 2081175"/>
              <a:gd name="connsiteX3" fmla="*/ 672998 w 764438"/>
              <a:gd name="connsiteY3" fmla="*/ 0 h 2081175"/>
              <a:gd name="connsiteX4" fmla="*/ 764438 w 764438"/>
              <a:gd name="connsiteY4" fmla="*/ 2081175 h 2081175"/>
              <a:gd name="connsiteX0" fmla="*/ 672998 w 672998"/>
              <a:gd name="connsiteY0" fmla="*/ 1989735 h 1989735"/>
              <a:gd name="connsiteX1" fmla="*/ 0 w 672998"/>
              <a:gd name="connsiteY1" fmla="*/ 1989735 h 1989735"/>
              <a:gd name="connsiteX2" fmla="*/ 0 w 672998"/>
              <a:gd name="connsiteY2" fmla="*/ 0 h 1989735"/>
              <a:gd name="connsiteX3" fmla="*/ 672998 w 672998"/>
              <a:gd name="connsiteY3" fmla="*/ 0 h 19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998" h="1989735">
                <a:moveTo>
                  <a:pt x="672998" y="1989735"/>
                </a:moveTo>
                <a:lnTo>
                  <a:pt x="0" y="1989735"/>
                </a:lnTo>
                <a:lnTo>
                  <a:pt x="0" y="0"/>
                </a:lnTo>
                <a:lnTo>
                  <a:pt x="672998" y="0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0AFDCCB-81E1-A0EA-542D-EB37C9213C70}"/>
              </a:ext>
            </a:extLst>
          </p:cNvPr>
          <p:cNvSpPr/>
          <p:nvPr/>
        </p:nvSpPr>
        <p:spPr>
          <a:xfrm>
            <a:off x="5655258" y="1944829"/>
            <a:ext cx="680618" cy="1071482"/>
          </a:xfrm>
          <a:custGeom>
            <a:avLst/>
            <a:gdLst>
              <a:gd name="connsiteX0" fmla="*/ 0 w 672998"/>
              <a:gd name="connsiteY0" fmla="*/ 0 h 1989735"/>
              <a:gd name="connsiteX1" fmla="*/ 672998 w 672998"/>
              <a:gd name="connsiteY1" fmla="*/ 0 h 1989735"/>
              <a:gd name="connsiteX2" fmla="*/ 672998 w 672998"/>
              <a:gd name="connsiteY2" fmla="*/ 1989735 h 1989735"/>
              <a:gd name="connsiteX3" fmla="*/ 0 w 672998"/>
              <a:gd name="connsiteY3" fmla="*/ 1989735 h 1989735"/>
              <a:gd name="connsiteX4" fmla="*/ 0 w 672998"/>
              <a:gd name="connsiteY4" fmla="*/ 0 h 1989735"/>
              <a:gd name="connsiteX0" fmla="*/ 672998 w 764438"/>
              <a:gd name="connsiteY0" fmla="*/ 1989735 h 2081175"/>
              <a:gd name="connsiteX1" fmla="*/ 0 w 764438"/>
              <a:gd name="connsiteY1" fmla="*/ 1989735 h 2081175"/>
              <a:gd name="connsiteX2" fmla="*/ 0 w 764438"/>
              <a:gd name="connsiteY2" fmla="*/ 0 h 2081175"/>
              <a:gd name="connsiteX3" fmla="*/ 672998 w 764438"/>
              <a:gd name="connsiteY3" fmla="*/ 0 h 2081175"/>
              <a:gd name="connsiteX4" fmla="*/ 764438 w 764438"/>
              <a:gd name="connsiteY4" fmla="*/ 2081175 h 2081175"/>
              <a:gd name="connsiteX0" fmla="*/ 672998 w 672998"/>
              <a:gd name="connsiteY0" fmla="*/ 1989735 h 1989735"/>
              <a:gd name="connsiteX1" fmla="*/ 0 w 672998"/>
              <a:gd name="connsiteY1" fmla="*/ 1989735 h 1989735"/>
              <a:gd name="connsiteX2" fmla="*/ 0 w 672998"/>
              <a:gd name="connsiteY2" fmla="*/ 0 h 1989735"/>
              <a:gd name="connsiteX3" fmla="*/ 672998 w 672998"/>
              <a:gd name="connsiteY3" fmla="*/ 0 h 19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998" h="1989735">
                <a:moveTo>
                  <a:pt x="672998" y="1989735"/>
                </a:moveTo>
                <a:lnTo>
                  <a:pt x="0" y="1989735"/>
                </a:lnTo>
                <a:lnTo>
                  <a:pt x="0" y="0"/>
                </a:lnTo>
                <a:lnTo>
                  <a:pt x="672998" y="0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07BCC-BDCA-AA0F-F1DE-965B85F04B1C}"/>
              </a:ext>
            </a:extLst>
          </p:cNvPr>
          <p:cNvSpPr txBox="1"/>
          <p:nvPr/>
        </p:nvSpPr>
        <p:spPr>
          <a:xfrm>
            <a:off x="2315265" y="1692021"/>
            <a:ext cx="19238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1EC36-04EF-6893-A11F-EE2014ED2480}"/>
              </a:ext>
            </a:extLst>
          </p:cNvPr>
          <p:cNvSpPr txBox="1"/>
          <p:nvPr/>
        </p:nvSpPr>
        <p:spPr>
          <a:xfrm>
            <a:off x="5625383" y="1692021"/>
            <a:ext cx="19238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3E7C7-2F0E-FF18-9AD4-724F129F2AA0}"/>
              </a:ext>
            </a:extLst>
          </p:cNvPr>
          <p:cNvSpPr txBox="1"/>
          <p:nvPr/>
        </p:nvSpPr>
        <p:spPr>
          <a:xfrm>
            <a:off x="5621723" y="2765551"/>
            <a:ext cx="905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MIDWEST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76495F-909C-0618-BCA6-213ECB6BB893}"/>
              </a:ext>
            </a:extLst>
          </p:cNvPr>
          <p:cNvSpPr/>
          <p:nvPr/>
        </p:nvSpPr>
        <p:spPr>
          <a:xfrm>
            <a:off x="817474" y="1706271"/>
            <a:ext cx="1431950" cy="5047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UConn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51D1B1-45D7-7B84-F3C7-2BE834894515}"/>
              </a:ext>
            </a:extLst>
          </p:cNvPr>
          <p:cNvSpPr/>
          <p:nvPr/>
        </p:nvSpPr>
        <p:spPr>
          <a:xfrm>
            <a:off x="817474" y="2763938"/>
            <a:ext cx="1431950" cy="5047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North Carolina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CA1550-1BF1-7390-0CB9-E63FDF1EBE61}"/>
              </a:ext>
            </a:extLst>
          </p:cNvPr>
          <p:cNvSpPr/>
          <p:nvPr/>
        </p:nvSpPr>
        <p:spPr>
          <a:xfrm>
            <a:off x="6335877" y="1716646"/>
            <a:ext cx="1444754" cy="5047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Duke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7FA6D7-B964-A526-EBA3-51678037EE57}"/>
              </a:ext>
            </a:extLst>
          </p:cNvPr>
          <p:cNvSpPr/>
          <p:nvPr/>
        </p:nvSpPr>
        <p:spPr>
          <a:xfrm>
            <a:off x="6335876" y="2763938"/>
            <a:ext cx="1444754" cy="5047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Purdue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CE49-4513-8EA1-9756-E852E047D89F}"/>
              </a:ext>
            </a:extLst>
          </p:cNvPr>
          <p:cNvSpPr txBox="1"/>
          <p:nvPr/>
        </p:nvSpPr>
        <p:spPr>
          <a:xfrm>
            <a:off x="2324103" y="2739312"/>
            <a:ext cx="19238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35D3E5-50BC-7B1F-0221-72B5A239BB02}"/>
              </a:ext>
            </a:extLst>
          </p:cNvPr>
          <p:cNvSpPr/>
          <p:nvPr/>
        </p:nvSpPr>
        <p:spPr>
          <a:xfrm>
            <a:off x="4636320" y="2151813"/>
            <a:ext cx="1018937" cy="5047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Purdue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396B5A-A0A9-802E-8920-C3F0FB2BA81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034444" y="2404187"/>
            <a:ext cx="60187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13B1BB-7A2E-5312-E1AC-C81ABCC604F0}"/>
              </a:ext>
            </a:extLst>
          </p:cNvPr>
          <p:cNvSpPr txBox="1"/>
          <p:nvPr/>
        </p:nvSpPr>
        <p:spPr>
          <a:xfrm>
            <a:off x="3772818" y="577138"/>
            <a:ext cx="15983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CHAMPION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D69A63-E960-D240-CF7E-F2121FBD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60" y="768056"/>
            <a:ext cx="1951508" cy="13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9B6F9-B2CB-421F-4DBF-379AA1C15991}"/>
              </a:ext>
            </a:extLst>
          </p:cNvPr>
          <p:cNvSpPr/>
          <p:nvPr/>
        </p:nvSpPr>
        <p:spPr>
          <a:xfrm>
            <a:off x="2948945" y="2151812"/>
            <a:ext cx="1085499" cy="5047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UConn</a:t>
            </a:r>
          </a:p>
        </p:txBody>
      </p:sp>
    </p:spTree>
    <p:extLst>
      <p:ext uri="{BB962C8B-B14F-4D97-AF65-F5344CB8AC3E}">
        <p14:creationId xmlns:p14="http://schemas.microsoft.com/office/powerpoint/2010/main" val="175846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Goal</a:t>
            </a:r>
            <a:endParaRPr/>
          </a:p>
        </p:txBody>
      </p:sp>
      <p:pic>
        <p:nvPicPr>
          <p:cNvPr id="174" name="Google Shape;174;p2"/>
          <p:cNvPicPr preferRelativeResize="0"/>
          <p:nvPr/>
        </p:nvPicPr>
        <p:blipFill rotWithShape="1">
          <a:blip r:embed="rId3">
            <a:alphaModFix/>
          </a:blip>
          <a:srcRect l="20449" r="20449"/>
          <a:stretch/>
        </p:blipFill>
        <p:spPr>
          <a:xfrm rot="-1639480">
            <a:off x="7246145" y="4167275"/>
            <a:ext cx="1090360" cy="1037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2"/>
          <p:cNvGraphicFramePr/>
          <p:nvPr>
            <p:extLst>
              <p:ext uri="{D42A27DB-BD31-4B8C-83A1-F6EECF244321}">
                <p14:modId xmlns:p14="http://schemas.microsoft.com/office/powerpoint/2010/main" val="915237539"/>
              </p:ext>
            </p:extLst>
          </p:nvPr>
        </p:nvGraphicFramePr>
        <p:xfrm>
          <a:off x="438200" y="1222000"/>
          <a:ext cx="6591725" cy="1565850"/>
        </p:xfrm>
        <a:graphic>
          <a:graphicData uri="http://schemas.openxmlformats.org/drawingml/2006/table">
            <a:tbl>
              <a:tblPr>
                <a:noFill/>
                <a:tableStyleId>{2A533389-BDA8-41FD-950F-EAA437515826}</a:tableStyleId>
              </a:tblPr>
              <a:tblGrid>
                <a:gridCol w="65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500" b="1">
                          <a:solidFill>
                            <a:schemeClr val="dk1"/>
                          </a:solidFill>
                          <a:latin typeface="Kanit" panose="020B0604020202020204" charset="-34"/>
                          <a:ea typeface="Lato"/>
                          <a:cs typeface="Kanit" panose="020B0604020202020204" charset="-34"/>
                          <a:sym typeface="Lato"/>
                        </a:rPr>
                        <a:t>Using historical </a:t>
                      </a:r>
                      <a:r>
                        <a:rPr lang="en" sz="2500" b="1" dirty="0">
                          <a:solidFill>
                            <a:schemeClr val="dk1"/>
                          </a:solidFill>
                          <a:latin typeface="Kanit" panose="020B0604020202020204" charset="-34"/>
                          <a:ea typeface="Lato"/>
                          <a:cs typeface="Kanit" panose="020B0604020202020204" charset="-34"/>
                          <a:sym typeface="Lato"/>
                        </a:rPr>
                        <a:t>NCAA tournament data create an optimized model to predict the 2024 NCAA final four </a:t>
                      </a:r>
                      <a:endParaRPr sz="2500" b="1" u="none" strike="noStrike" cap="none" dirty="0">
                        <a:solidFill>
                          <a:schemeClr val="dk1"/>
                        </a:solidFill>
                        <a:latin typeface="Kanit" panose="020B0604020202020204" charset="-34"/>
                        <a:ea typeface="Lato"/>
                        <a:cs typeface="Kanit" panose="020B0604020202020204" charset="-34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2"/>
          <p:cNvSpPr txBox="1"/>
          <p:nvPr/>
        </p:nvSpPr>
        <p:spPr>
          <a:xfrm>
            <a:off x="720000" y="1423161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800" y="68000"/>
            <a:ext cx="1817250" cy="18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3" name="Google Shape;183;p4"/>
          <p:cNvSpPr txBox="1">
            <a:spLocks noGrp="1"/>
          </p:cNvSpPr>
          <p:nvPr>
            <p:ph type="title" idx="2"/>
          </p:nvPr>
        </p:nvSpPr>
        <p:spPr>
          <a:xfrm>
            <a:off x="715100" y="1680850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" name="Google Shape;184;p4"/>
          <p:cNvSpPr txBox="1">
            <a:spLocks noGrp="1"/>
          </p:cNvSpPr>
          <p:nvPr>
            <p:ph type="subTitle" idx="1"/>
          </p:nvPr>
        </p:nvSpPr>
        <p:spPr>
          <a:xfrm>
            <a:off x="1313900" y="1680847"/>
            <a:ext cx="1836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Variable Selection</a:t>
            </a:r>
            <a:endParaRPr/>
          </a:p>
        </p:txBody>
      </p:sp>
      <p:sp>
        <p:nvSpPr>
          <p:cNvPr id="185" name="Google Shape;185;p4"/>
          <p:cNvSpPr txBox="1">
            <a:spLocks noGrp="1"/>
          </p:cNvSpPr>
          <p:nvPr>
            <p:ph type="title" idx="3"/>
          </p:nvPr>
        </p:nvSpPr>
        <p:spPr>
          <a:xfrm>
            <a:off x="3277950" y="1680850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"/>
          <p:cNvSpPr txBox="1">
            <a:spLocks noGrp="1"/>
          </p:cNvSpPr>
          <p:nvPr>
            <p:ph type="subTitle" idx="4"/>
          </p:nvPr>
        </p:nvSpPr>
        <p:spPr>
          <a:xfrm>
            <a:off x="3876750" y="1680850"/>
            <a:ext cx="20994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187" name="Google Shape;187;p4"/>
          <p:cNvSpPr txBox="1">
            <a:spLocks noGrp="1"/>
          </p:cNvSpPr>
          <p:nvPr>
            <p:ph type="title" idx="5"/>
          </p:nvPr>
        </p:nvSpPr>
        <p:spPr>
          <a:xfrm>
            <a:off x="5840800" y="1680850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8" name="Google Shape;188;p4"/>
          <p:cNvSpPr txBox="1">
            <a:spLocks noGrp="1"/>
          </p:cNvSpPr>
          <p:nvPr>
            <p:ph type="subTitle" idx="6"/>
          </p:nvPr>
        </p:nvSpPr>
        <p:spPr>
          <a:xfrm>
            <a:off x="6439600" y="1680850"/>
            <a:ext cx="2267008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Coach Winning Probability</a:t>
            </a:r>
            <a:endParaRPr dirty="0"/>
          </a:p>
        </p:txBody>
      </p:sp>
      <p:sp>
        <p:nvSpPr>
          <p:cNvPr id="189" name="Google Shape;189;p4"/>
          <p:cNvSpPr txBox="1">
            <a:spLocks noGrp="1"/>
          </p:cNvSpPr>
          <p:nvPr>
            <p:ph type="title" idx="7"/>
          </p:nvPr>
        </p:nvSpPr>
        <p:spPr>
          <a:xfrm>
            <a:off x="715100" y="2839825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4"/>
          <p:cNvSpPr txBox="1">
            <a:spLocks noGrp="1"/>
          </p:cNvSpPr>
          <p:nvPr>
            <p:ph type="subTitle" idx="8"/>
          </p:nvPr>
        </p:nvSpPr>
        <p:spPr>
          <a:xfrm>
            <a:off x="1313900" y="2839822"/>
            <a:ext cx="1836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Interview Insights</a:t>
            </a:r>
            <a:endParaRPr/>
          </a:p>
        </p:txBody>
      </p:sp>
      <p:sp>
        <p:nvSpPr>
          <p:cNvPr id="191" name="Google Shape;191;p4"/>
          <p:cNvSpPr txBox="1">
            <a:spLocks noGrp="1"/>
          </p:cNvSpPr>
          <p:nvPr>
            <p:ph type="title" idx="9"/>
          </p:nvPr>
        </p:nvSpPr>
        <p:spPr>
          <a:xfrm>
            <a:off x="3277950" y="2839825"/>
            <a:ext cx="598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" name="Google Shape;192;p4"/>
          <p:cNvSpPr txBox="1">
            <a:spLocks noGrp="1"/>
          </p:cNvSpPr>
          <p:nvPr>
            <p:ph type="subTitle" idx="13"/>
          </p:nvPr>
        </p:nvSpPr>
        <p:spPr>
          <a:xfrm>
            <a:off x="3876750" y="2839825"/>
            <a:ext cx="2169374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2024 Predictions</a:t>
            </a:r>
            <a:endParaRPr dirty="0"/>
          </a:p>
        </p:txBody>
      </p:sp>
      <p:pic>
        <p:nvPicPr>
          <p:cNvPr id="195" name="Google Shape;195;p4"/>
          <p:cNvPicPr preferRelativeResize="0"/>
          <p:nvPr/>
        </p:nvPicPr>
        <p:blipFill rotWithShape="1">
          <a:blip r:embed="rId3">
            <a:alphaModFix/>
          </a:blip>
          <a:srcRect l="6784" t="6784" r="6783" b="6783"/>
          <a:stretch/>
        </p:blipFill>
        <p:spPr>
          <a:xfrm rot="2900564">
            <a:off x="8048576" y="428699"/>
            <a:ext cx="1599301" cy="89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Variable Selection</a:t>
            </a:r>
            <a:endParaRPr/>
          </a:p>
        </p:txBody>
      </p:sp>
      <p:pic>
        <p:nvPicPr>
          <p:cNvPr id="201" name="Google Shape;201;p5"/>
          <p:cNvPicPr preferRelativeResize="0"/>
          <p:nvPr/>
        </p:nvPicPr>
        <p:blipFill rotWithShape="1">
          <a:blip r:embed="rId3">
            <a:alphaModFix/>
          </a:blip>
          <a:srcRect l="20449" r="20449"/>
          <a:stretch/>
        </p:blipFill>
        <p:spPr>
          <a:xfrm rot="-1670963">
            <a:off x="7159420" y="-231437"/>
            <a:ext cx="1090362" cy="10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>
            <a:spLocks noGrp="1"/>
          </p:cNvSpPr>
          <p:nvPr>
            <p:ph type="subTitle" idx="1"/>
          </p:nvPr>
        </p:nvSpPr>
        <p:spPr>
          <a:xfrm>
            <a:off x="603975" y="2342525"/>
            <a:ext cx="59373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Distance from hometown to each host location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Upset for games between difference seeded team</a:t>
            </a:r>
            <a:endParaRPr sz="1800"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2"/>
          </p:nvPr>
        </p:nvSpPr>
        <p:spPr>
          <a:xfrm>
            <a:off x="715125" y="1058225"/>
            <a:ext cx="41994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Additional Variables Added to the Dataset</a:t>
            </a:r>
            <a:endParaRPr sz="2000"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3"/>
          </p:nvPr>
        </p:nvSpPr>
        <p:spPr>
          <a:xfrm>
            <a:off x="715125" y="3698725"/>
            <a:ext cx="62649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Calculate the difference between the team variables </a:t>
            </a:r>
            <a:endParaRPr sz="18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Feature selection based on the correlation of the difference to target</a:t>
            </a:r>
            <a:r>
              <a:rPr lang="en" dirty="0"/>
              <a:t> </a:t>
            </a:r>
            <a:endParaRPr dirty="0"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4"/>
          </p:nvPr>
        </p:nvSpPr>
        <p:spPr>
          <a:xfrm>
            <a:off x="715123" y="3248125"/>
            <a:ext cx="279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Further steps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>
            <a:spLocks noGrp="1"/>
          </p:cNvSpPr>
          <p:nvPr>
            <p:ph type="ctrTitle"/>
          </p:nvPr>
        </p:nvSpPr>
        <p:spPr>
          <a:xfrm>
            <a:off x="715050" y="19955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Variable Selection</a:t>
            </a:r>
            <a:endParaRPr/>
          </a:p>
        </p:txBody>
      </p:sp>
      <p:pic>
        <p:nvPicPr>
          <p:cNvPr id="211" name="Google Shape;211;p6"/>
          <p:cNvPicPr preferRelativeResize="0"/>
          <p:nvPr/>
        </p:nvPicPr>
        <p:blipFill rotWithShape="1">
          <a:blip r:embed="rId3">
            <a:alphaModFix/>
          </a:blip>
          <a:srcRect l="6784" t="6784" r="6783" b="6783"/>
          <a:stretch/>
        </p:blipFill>
        <p:spPr>
          <a:xfrm rot="7012752" flipH="1">
            <a:off x="8082276" y="4265600"/>
            <a:ext cx="1599303" cy="89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"/>
          <p:cNvSpPr txBox="1">
            <a:spLocks noGrp="1"/>
          </p:cNvSpPr>
          <p:nvPr>
            <p:ph type="subTitle" idx="1"/>
          </p:nvPr>
        </p:nvSpPr>
        <p:spPr>
          <a:xfrm>
            <a:off x="720000" y="3561799"/>
            <a:ext cx="21150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subTitle" idx="2"/>
          </p:nvPr>
        </p:nvSpPr>
        <p:spPr>
          <a:xfrm>
            <a:off x="720000" y="2857975"/>
            <a:ext cx="21150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</a:pPr>
            <a:endParaRPr/>
          </a:p>
        </p:txBody>
      </p:sp>
      <p:sp>
        <p:nvSpPr>
          <p:cNvPr id="214" name="Google Shape;214;p6"/>
          <p:cNvSpPr txBox="1">
            <a:spLocks noGrp="1"/>
          </p:cNvSpPr>
          <p:nvPr>
            <p:ph type="subTitle" idx="4"/>
          </p:nvPr>
        </p:nvSpPr>
        <p:spPr>
          <a:xfrm>
            <a:off x="3362100" y="2857975"/>
            <a:ext cx="21150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</a:pPr>
            <a:endParaRPr/>
          </a:p>
        </p:txBody>
      </p:sp>
      <p:sp>
        <p:nvSpPr>
          <p:cNvPr id="215" name="Google Shape;215;p6"/>
          <p:cNvSpPr txBox="1">
            <a:spLocks noGrp="1"/>
          </p:cNvSpPr>
          <p:nvPr>
            <p:ph type="subTitle" idx="3"/>
          </p:nvPr>
        </p:nvSpPr>
        <p:spPr>
          <a:xfrm>
            <a:off x="3362100" y="3561799"/>
            <a:ext cx="21150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subTitle" idx="5"/>
          </p:nvPr>
        </p:nvSpPr>
        <p:spPr>
          <a:xfrm>
            <a:off x="6004200" y="3561799"/>
            <a:ext cx="21150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6"/>
          <p:cNvSpPr txBox="1">
            <a:spLocks noGrp="1"/>
          </p:cNvSpPr>
          <p:nvPr>
            <p:ph type="subTitle" idx="6"/>
          </p:nvPr>
        </p:nvSpPr>
        <p:spPr>
          <a:xfrm>
            <a:off x="6004200" y="2857975"/>
            <a:ext cx="21150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</a:pPr>
            <a:endParaRPr/>
          </a:p>
        </p:txBody>
      </p:sp>
      <p:pic>
        <p:nvPicPr>
          <p:cNvPr id="218" name="Google Shape;218;p6" descr="A screenshot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0174" y="559142"/>
            <a:ext cx="5658852" cy="430206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2663550" y="4796700"/>
            <a:ext cx="35121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Fig. 1: </a:t>
            </a:r>
            <a:r>
              <a:rPr lang="en" sz="1100"/>
              <a:t> Correlation Matrix including all the variables 	 	 	 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"/>
          <p:cNvSpPr txBox="1">
            <a:spLocks noGrp="1"/>
          </p:cNvSpPr>
          <p:nvPr>
            <p:ph type="ctrTitle"/>
          </p:nvPr>
        </p:nvSpPr>
        <p:spPr>
          <a:xfrm>
            <a:off x="715050" y="172375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Variable Selection</a:t>
            </a:r>
            <a:endParaRPr/>
          </a:p>
        </p:txBody>
      </p:sp>
      <p:pic>
        <p:nvPicPr>
          <p:cNvPr id="225" name="Google Shape;225;p7"/>
          <p:cNvPicPr preferRelativeResize="0"/>
          <p:nvPr/>
        </p:nvPicPr>
        <p:blipFill rotWithShape="1">
          <a:blip r:embed="rId3">
            <a:alphaModFix/>
          </a:blip>
          <a:srcRect l="20449" r="20449"/>
          <a:stretch/>
        </p:blipFill>
        <p:spPr>
          <a:xfrm rot="1307910">
            <a:off x="8413570" y="3940437"/>
            <a:ext cx="1090363" cy="103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 txBox="1">
            <a:spLocks noGrp="1"/>
          </p:cNvSpPr>
          <p:nvPr>
            <p:ph type="subTitle" idx="7"/>
          </p:nvPr>
        </p:nvSpPr>
        <p:spPr>
          <a:xfrm>
            <a:off x="715125" y="3664869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subTitle" idx="3"/>
          </p:nvPr>
        </p:nvSpPr>
        <p:spPr>
          <a:xfrm>
            <a:off x="3204825" y="2353794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7"/>
          <p:cNvSpPr txBox="1">
            <a:spLocks noGrp="1"/>
          </p:cNvSpPr>
          <p:nvPr>
            <p:ph type="subTitle" idx="9"/>
          </p:nvPr>
        </p:nvSpPr>
        <p:spPr>
          <a:xfrm>
            <a:off x="3204825" y="3664869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subTitle" idx="14"/>
          </p:nvPr>
        </p:nvSpPr>
        <p:spPr>
          <a:xfrm>
            <a:off x="5694525" y="3664869"/>
            <a:ext cx="2115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aphicFrame>
        <p:nvGraphicFramePr>
          <p:cNvPr id="230" name="Google Shape;230;p7"/>
          <p:cNvGraphicFramePr/>
          <p:nvPr>
            <p:extLst>
              <p:ext uri="{D42A27DB-BD31-4B8C-83A1-F6EECF244321}">
                <p14:modId xmlns:p14="http://schemas.microsoft.com/office/powerpoint/2010/main" val="2375663537"/>
              </p:ext>
            </p:extLst>
          </p:nvPr>
        </p:nvGraphicFramePr>
        <p:xfrm>
          <a:off x="84525" y="781637"/>
          <a:ext cx="8534625" cy="4289735"/>
        </p:xfrm>
        <a:graphic>
          <a:graphicData uri="http://schemas.openxmlformats.org/drawingml/2006/table">
            <a:tbl>
              <a:tblPr firstRow="1" bandRow="1">
                <a:noFill/>
                <a:tableStyleId>{2A533389-BDA8-41FD-950F-EAA437515826}</a:tableStyleId>
              </a:tblPr>
              <a:tblGrid>
                <a:gridCol w="177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highlight>
                            <a:schemeClr val="accent1"/>
                          </a:highlight>
                        </a:rPr>
                        <a:t>Team 1 Winning Probability</a:t>
                      </a:r>
                      <a:endParaRPr sz="1100" u="none" strike="noStrike" cap="none" dirty="0">
                        <a:highlight>
                          <a:schemeClr val="accent1"/>
                        </a:highlight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Adjusted Tempo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Coach NCAA Tournament Appearances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Coach Overall Losses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Opponent Steal Rate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 Difference Team 1 to Host (oe)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Assist Rate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School NCAA Sweet 16 Appearances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Opponent 2 PT FG %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Adjusted Defensive Efficiency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Adjusted Offensive Efficiency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 Difference Team 1 to Host (tempo)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Coach NCAA Sweet 16 Appearances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Opponent 3 PT FG %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 Difference Team 1 to Host (de)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Block %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/>
                        <a:t>Team 1 Expected Winning Percentage</a:t>
                      </a:r>
                      <a:endParaRPr sz="11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School Final Four Appearances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Opponent Free Throw %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 PT FG %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/>
                        <a:t>Team 2 Expected Winning Percentage</a:t>
                      </a:r>
                      <a:endParaRPr sz="11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Coach Final Four Appearances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Opponent Block %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 PT FG %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Team Season Wins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Coach Season Wins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Opponent 3 PT FG Rate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Steal Rate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Team Season Losses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Coach Season Losses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 PT FG Rate Difference</a:t>
                      </a:r>
                      <a:endParaRPr sz="110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Free Throw %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School NCAA Tournament Appearances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Coach Overall Wins Difference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Opponent Assist Rate Difference</a:t>
                      </a:r>
                      <a:endParaRPr sz="11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" name="Google Shape;231;p7"/>
          <p:cNvSpPr/>
          <p:nvPr/>
        </p:nvSpPr>
        <p:spPr>
          <a:xfrm>
            <a:off x="7354650" y="3353275"/>
            <a:ext cx="267700" cy="253600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7622350" y="3282825"/>
            <a:ext cx="1338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Used for modeling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>
            <a:spLocks noGrp="1"/>
          </p:cNvSpPr>
          <p:nvPr>
            <p:ph type="ctrTitle"/>
          </p:nvPr>
        </p:nvSpPr>
        <p:spPr>
          <a:xfrm>
            <a:off x="715050" y="161425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Model Comparison</a:t>
            </a:r>
            <a:endParaRPr/>
          </a:p>
        </p:txBody>
      </p:sp>
      <p:pic>
        <p:nvPicPr>
          <p:cNvPr id="238" name="Google Shape;238;p8"/>
          <p:cNvPicPr preferRelativeResize="0"/>
          <p:nvPr/>
        </p:nvPicPr>
        <p:blipFill rotWithShape="1">
          <a:blip r:embed="rId3">
            <a:alphaModFix/>
          </a:blip>
          <a:srcRect l="6784" t="6784" r="6783" b="6783"/>
          <a:stretch/>
        </p:blipFill>
        <p:spPr>
          <a:xfrm rot="3787248">
            <a:off x="8023926" y="-144425"/>
            <a:ext cx="1599303" cy="8996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" name="Google Shape;239;p8"/>
          <p:cNvGraphicFramePr/>
          <p:nvPr/>
        </p:nvGraphicFramePr>
        <p:xfrm>
          <a:off x="650875" y="738338"/>
          <a:ext cx="7537650" cy="3027643"/>
        </p:xfrm>
        <a:graphic>
          <a:graphicData uri="http://schemas.openxmlformats.org/drawingml/2006/table">
            <a:tbl>
              <a:tblPr>
                <a:noFill/>
                <a:tableStyleId>{2A533389-BDA8-41FD-950F-EAA437515826}</a:tableStyleId>
              </a:tblPr>
              <a:tblGrid>
                <a:gridCol w="10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1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 Tree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 BOOST TREE 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8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ROC AUC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0.9107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0.8007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0.7812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0.9661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0.9856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0" name="Google Shape;240;p8"/>
          <p:cNvSpPr txBox="1"/>
          <p:nvPr/>
        </p:nvSpPr>
        <p:spPr>
          <a:xfrm flipH="1">
            <a:off x="540750" y="3884200"/>
            <a:ext cx="8062500" cy="1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By looking at the  evaluation metrics including Precision, Recall, F1 score and ROC_AUC, we can highlight the model that have performed well in 2024 predictions.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XG BOOST TREE had highest performance metric in the model evaluation and was chosen to proceed in predicting  our outcomes.</a:t>
            </a:r>
            <a:endParaRPr sz="15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4fba7df4f_1_85"/>
          <p:cNvSpPr txBox="1">
            <a:spLocks noGrp="1"/>
          </p:cNvSpPr>
          <p:nvPr>
            <p:ph type="ctrTitle"/>
          </p:nvPr>
        </p:nvSpPr>
        <p:spPr>
          <a:xfrm>
            <a:off x="232300" y="298275"/>
            <a:ext cx="64089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 3 factors influence the likelihood of team 1 winning include Team 1 Win Probability and Expected Winning Percentage of Team 1 and Team 2, followed by  other variables</a:t>
            </a:r>
            <a:endParaRPr sz="1400" i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46" name="Google Shape;246;g1f4fba7df4f_1_85"/>
          <p:cNvSpPr txBox="1">
            <a:spLocks noGrp="1"/>
          </p:cNvSpPr>
          <p:nvPr>
            <p:ph type="subTitle" idx="1"/>
          </p:nvPr>
        </p:nvSpPr>
        <p:spPr>
          <a:xfrm>
            <a:off x="715100" y="2425732"/>
            <a:ext cx="3513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g1f4fba7df4f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25" y="940475"/>
            <a:ext cx="6916949" cy="391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f4fba7df4f_1_85"/>
          <p:cNvSpPr txBox="1"/>
          <p:nvPr/>
        </p:nvSpPr>
        <p:spPr>
          <a:xfrm>
            <a:off x="2663550" y="4796700"/>
            <a:ext cx="35121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/>
              <a:t>Fig. 2: </a:t>
            </a:r>
            <a:r>
              <a:rPr lang="en" sz="1100" dirty="0"/>
              <a:t> Top 10 Predictors for the winning outcomes	 	 	 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highlight>
                  <a:srgbClr val="FFFFFF"/>
                </a:highlight>
              </a:rPr>
              <a:t>				</a:t>
            </a:r>
            <a:endParaRPr sz="11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highlight>
                  <a:srgbClr val="FFFFFF"/>
                </a:highlight>
              </a:rPr>
              <a:t>					</a:t>
            </a:r>
            <a:endParaRPr sz="11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highlight>
                  <a:srgbClr val="FFFFFF"/>
                </a:highlight>
              </a:rPr>
              <a:t>						</a:t>
            </a:r>
            <a:endParaRPr sz="11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highlight>
                  <a:srgbClr val="FFFFFF"/>
                </a:highlight>
              </a:rPr>
              <a:t>					</a:t>
            </a:r>
            <a:endParaRPr sz="11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highlight>
                  <a:srgbClr val="FFFFFF"/>
                </a:highlight>
              </a:rPr>
              <a:t>				</a:t>
            </a:r>
            <a:endParaRPr sz="11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highlight>
                  <a:srgbClr val="FFFFFF"/>
                </a:highlight>
              </a:rPr>
              <a:t>			</a:t>
            </a:r>
            <a:endParaRPr sz="11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742947457_0_2"/>
          <p:cNvSpPr txBox="1">
            <a:spLocks noGrp="1"/>
          </p:cNvSpPr>
          <p:nvPr>
            <p:ph type="ctrTitle"/>
          </p:nvPr>
        </p:nvSpPr>
        <p:spPr>
          <a:xfrm>
            <a:off x="715050" y="236600"/>
            <a:ext cx="7713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 Coach Winning Probability</a:t>
            </a:r>
            <a:endParaRPr/>
          </a:p>
        </p:txBody>
      </p:sp>
      <p:pic>
        <p:nvPicPr>
          <p:cNvPr id="254" name="Google Shape;254;g2c742947457_0_2"/>
          <p:cNvPicPr preferRelativeResize="0"/>
          <p:nvPr/>
        </p:nvPicPr>
        <p:blipFill rotWithShape="1">
          <a:blip r:embed="rId3">
            <a:alphaModFix/>
          </a:blip>
          <a:srcRect l="6784" t="6784" r="6784" b="6784"/>
          <a:stretch/>
        </p:blipFill>
        <p:spPr>
          <a:xfrm rot="3787248">
            <a:off x="7517726" y="-222850"/>
            <a:ext cx="1599303" cy="89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c742947457_0_2"/>
          <p:cNvSpPr txBox="1"/>
          <p:nvPr/>
        </p:nvSpPr>
        <p:spPr>
          <a:xfrm>
            <a:off x="203325" y="1012275"/>
            <a:ext cx="3639600" cy="20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Estimate impact of coach performance on the probability of the team winning.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 was built based on historical data with team1_win as target variable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Only use coach data statistics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XG Boost Tree with 70% training/30% testing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2c74294745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825" y="1142300"/>
            <a:ext cx="4958550" cy="3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c742947457_0_2"/>
          <p:cNvSpPr txBox="1"/>
          <p:nvPr/>
        </p:nvSpPr>
        <p:spPr>
          <a:xfrm>
            <a:off x="4636750" y="4550275"/>
            <a:ext cx="35121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Fig. 3: </a:t>
            </a:r>
            <a:r>
              <a:rPr lang="en" sz="1100"/>
              <a:t>Top 8 predictors for coach winning probability	 	 	 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c742947457_0_2"/>
          <p:cNvSpPr txBox="1"/>
          <p:nvPr/>
        </p:nvSpPr>
        <p:spPr>
          <a:xfrm>
            <a:off x="203325" y="2688625"/>
            <a:ext cx="379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rPr>
              <a:t> Performance on Historic Data</a:t>
            </a:r>
            <a:endParaRPr sz="1600" i="1">
              <a:solidFill>
                <a:schemeClr val="dk1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259" name="Google Shape;259;g2c742947457_0_2"/>
          <p:cNvSpPr txBox="1"/>
          <p:nvPr/>
        </p:nvSpPr>
        <p:spPr>
          <a:xfrm>
            <a:off x="295600" y="3078375"/>
            <a:ext cx="15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  <a:latin typeface="Kanit Black"/>
                <a:ea typeface="Kanit Black"/>
                <a:cs typeface="Kanit Black"/>
                <a:sym typeface="Kanit Black"/>
              </a:rPr>
              <a:t> XG BOOST TREE</a:t>
            </a:r>
            <a:endParaRPr i="1">
              <a:solidFill>
                <a:srgbClr val="666666"/>
              </a:solidFill>
              <a:latin typeface="Kanit Black"/>
              <a:ea typeface="Kanit Black"/>
              <a:cs typeface="Kanit Black"/>
              <a:sym typeface="Kanit Black"/>
            </a:endParaRPr>
          </a:p>
        </p:txBody>
      </p:sp>
      <p:sp>
        <p:nvSpPr>
          <p:cNvPr id="260" name="Google Shape;260;g2c742947457_0_2"/>
          <p:cNvSpPr txBox="1"/>
          <p:nvPr/>
        </p:nvSpPr>
        <p:spPr>
          <a:xfrm flipH="1">
            <a:off x="295600" y="3433078"/>
            <a:ext cx="23742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Precision: 0.62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Recall: 0.62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F1 Score: 0.61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ketball Tournament MK Plan by Slidesgo">
  <a:themeElements>
    <a:clrScheme name="Simple Light">
      <a:dk1>
        <a:srgbClr val="191919"/>
      </a:dk1>
      <a:lt1>
        <a:srgbClr val="F7F9FF"/>
      </a:lt1>
      <a:dk2>
        <a:srgbClr val="F05610"/>
      </a:dk2>
      <a:lt2>
        <a:srgbClr val="F1F1F1"/>
      </a:lt2>
      <a:accent1>
        <a:srgbClr val="F1743B"/>
      </a:accent1>
      <a:accent2>
        <a:srgbClr val="EC8A5D"/>
      </a:accent2>
      <a:accent3>
        <a:srgbClr val="F0A38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715</Words>
  <Application>Microsoft Office PowerPoint</Application>
  <PresentationFormat>On-screen Show (16:9)</PresentationFormat>
  <Paragraphs>177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Lato</vt:lpstr>
      <vt:lpstr>Roboto</vt:lpstr>
      <vt:lpstr>Calibri</vt:lpstr>
      <vt:lpstr>Kanit</vt:lpstr>
      <vt:lpstr>Kanit Medium</vt:lpstr>
      <vt:lpstr>Kanit Black</vt:lpstr>
      <vt:lpstr>Basketball Tournament MK Plan by Slidesgo</vt:lpstr>
      <vt:lpstr>March Data Crunch Madness</vt:lpstr>
      <vt:lpstr>Goal</vt:lpstr>
      <vt:lpstr>Table of contents</vt:lpstr>
      <vt:lpstr>Variable Selection</vt:lpstr>
      <vt:lpstr>Variable Selection</vt:lpstr>
      <vt:lpstr>Variable Selection</vt:lpstr>
      <vt:lpstr>Model Comparison</vt:lpstr>
      <vt:lpstr>Top 3 factors influence the likelihood of team 1 winning include Team 1 Win Probability and Expected Winning Percentage of Team 1 and Team 2, followed by  other variables</vt:lpstr>
      <vt:lpstr> Coach Winning Probability</vt:lpstr>
      <vt:lpstr> Interview Insights </vt:lpstr>
      <vt:lpstr>2024 Predictions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Data Crunch Madness</dc:title>
  <cp:lastModifiedBy>Ho, Tu N</cp:lastModifiedBy>
  <cp:revision>5</cp:revision>
  <dcterms:modified xsi:type="dcterms:W3CDTF">2024-09-23T20:10:38Z</dcterms:modified>
</cp:coreProperties>
</file>